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6"/>
  </p:notesMasterIdLst>
  <p:handoutMasterIdLst>
    <p:handoutMasterId r:id="rId27"/>
  </p:handoutMasterIdLst>
  <p:sldIdLst>
    <p:sldId id="256" r:id="rId2"/>
    <p:sldId id="257" r:id="rId3"/>
    <p:sldId id="261" r:id="rId4"/>
    <p:sldId id="259" r:id="rId5"/>
    <p:sldId id="293" r:id="rId6"/>
    <p:sldId id="265" r:id="rId7"/>
    <p:sldId id="266" r:id="rId8"/>
    <p:sldId id="267" r:id="rId9"/>
    <p:sldId id="268" r:id="rId10"/>
    <p:sldId id="276" r:id="rId11"/>
    <p:sldId id="281" r:id="rId12"/>
    <p:sldId id="294" r:id="rId13"/>
    <p:sldId id="295" r:id="rId14"/>
    <p:sldId id="296" r:id="rId15"/>
    <p:sldId id="297" r:id="rId16"/>
    <p:sldId id="298" r:id="rId17"/>
    <p:sldId id="299" r:id="rId18"/>
    <p:sldId id="300" r:id="rId19"/>
    <p:sldId id="301" r:id="rId20"/>
    <p:sldId id="302" r:id="rId21"/>
    <p:sldId id="303" r:id="rId22"/>
    <p:sldId id="289" r:id="rId23"/>
    <p:sldId id="305" r:id="rId24"/>
    <p:sldId id="304"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9" autoAdjust="0"/>
    <p:restoredTop sz="94660"/>
  </p:normalViewPr>
  <p:slideViewPr>
    <p:cSldViewPr>
      <p:cViewPr varScale="1">
        <p:scale>
          <a:sx n="55" d="100"/>
          <a:sy n="55" d="100"/>
        </p:scale>
        <p:origin x="-610"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1DDD248B-10A2-4D4D-985B-C496AE00DF6C}" type="datetimeFigureOut">
              <a:rPr lang="en-US" smtClean="0"/>
              <a:pPr/>
              <a:t>1/26/2015</a:t>
            </a:fld>
            <a:endParaRPr 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A7FE1914-AF5A-40E7-BABA-E1198B488C30}" type="slidenum">
              <a:rPr lang="en-US" smtClean="0"/>
              <a:pPr/>
              <a:t>‹#›</a:t>
            </a:fld>
            <a:endParaRPr lang="en-US"/>
          </a:p>
        </p:txBody>
      </p:sp>
    </p:spTree>
    <p:extLst>
      <p:ext uri="{BB962C8B-B14F-4D97-AF65-F5344CB8AC3E}">
        <p14:creationId xmlns:p14="http://schemas.microsoft.com/office/powerpoint/2010/main" val="16501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1C52AF5-F8E1-4A93-BE4D-9B5FA8BA6728}" type="datetimeFigureOut">
              <a:rPr lang="en-US" smtClean="0"/>
              <a:pPr/>
              <a:t>1/26/2015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D2DD93A-19FA-4DA5-9911-F73E8B016BE7}" type="slidenum">
              <a:rPr lang="en-US" smtClean="0"/>
              <a:pPr/>
              <a:t>‹#›</a:t>
            </a:fld>
            <a:endParaRPr lang="en-US"/>
          </a:p>
        </p:txBody>
      </p:sp>
    </p:spTree>
    <p:extLst>
      <p:ext uri="{BB962C8B-B14F-4D97-AF65-F5344CB8AC3E}">
        <p14:creationId xmlns:p14="http://schemas.microsoft.com/office/powerpoint/2010/main" val="1545343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D8ACA21-C413-484E-AEF8-E515BAC7E086}" type="datetime1">
              <a:rPr lang="en-US" smtClean="0"/>
              <a:pPr/>
              <a:t>1/26/2015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5A25FBD-DF7A-458C-9933-B9C5AB6F8A3A}"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FA926A-2DB9-452C-A8AB-FB5350A11E8C}" type="datetime1">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25FBD-DF7A-458C-9933-B9C5AB6F8A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982548-ADCC-4E7C-863C-0B4D639BC40E}" type="datetime1">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25FBD-DF7A-458C-9933-B9C5AB6F8A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93D410F-6AC0-4074-9D28-FC10579F5ADF}" type="datetime1">
              <a:rPr lang="en-US" smtClean="0"/>
              <a:pPr/>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25FBD-DF7A-458C-9933-B9C5AB6F8A3A}"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77FEC1-D847-47EA-A697-964042126DF2}" type="datetime1">
              <a:rPr lang="en-US" smtClean="0"/>
              <a:pPr/>
              <a:t>1/26/2015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5A25FBD-DF7A-458C-9933-B9C5AB6F8A3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C1EA101-C041-4546-A569-EBF58342817C}" type="datetime1">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25FBD-DF7A-458C-9933-B9C5AB6F8A3A}"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D346EA3-118F-49D7-8FC0-1B9F87043E68}" type="datetime1">
              <a:rPr lang="en-US" smtClean="0"/>
              <a:pPr/>
              <a:t>1/26/2015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A25FBD-DF7A-458C-9933-B9C5AB6F8A3A}"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D7F2652-84F4-4485-A53B-FF948E4C2EAD}" type="datetime1">
              <a:rPr lang="en-US" smtClean="0"/>
              <a:pPr/>
              <a:t>1/26/2015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A25FBD-DF7A-458C-9933-B9C5AB6F8A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9A7DC1-A5E6-4216-801C-BD393DA1D3F5}" type="datetime1">
              <a:rPr lang="en-US" smtClean="0"/>
              <a:pPr/>
              <a:t>1/26/2015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A25FBD-DF7A-458C-9933-B9C5AB6F8A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E97602F-63B2-4FA1-A880-F1FC91D46CB6}" type="datetime1">
              <a:rPr lang="en-US" smtClean="0"/>
              <a:pPr/>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25FBD-DF7A-458C-9933-B9C5AB6F8A3A}"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2D5C16-F804-4558-B4D6-0A1AF4956EBF}" type="datetime1">
              <a:rPr lang="en-US" smtClean="0"/>
              <a:pPr/>
              <a:t>1/26/2015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5A25FBD-DF7A-458C-9933-B9C5AB6F8A3A}"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D893D3-A974-45BD-A738-8CE957190DBB}" type="datetime1">
              <a:rPr lang="en-US" smtClean="0"/>
              <a:pPr/>
              <a:t>1/26/2015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5A25FBD-DF7A-458C-9933-B9C5AB6F8A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google.com/imgres?imgurl=http://3.bp.blogspot.com/_ZgPt0NnewgY/TDimK05pFhI/AAAAAAAAAsE/op1sqSpk568/s200/kid_clipart_boy_smiling.gif&amp;imgrefurl=http://jaquelle.blogspot.com/2010/07/your-saturday-smile-little-kids-edition.html&amp;usg=__mdk-MjgAdr24M3z52qZQF5_FCKA=&amp;h=200&amp;w=130&amp;sz=7&amp;hl=en&amp;start=55&amp;zoom=1&amp;tbnid=dKhp3ZRe_d519M:&amp;tbnh=104&amp;tbnw=68&amp;ei=M23KTsC2HqqmiQLB_YH-Dw&amp;prev=/search?q=young+kids+images+clip+art&amp;start=42&amp;hl=en&amp;safe=active&amp;sa=N&amp;gbv=2&amp;tbm=isch&amp;prmd=ivns&amp;itbs=1" TargetMode="External"/><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hyperlink" Target="http://members.home.nl/yourdesktop/airplanes/20.jpg" TargetMode="External"/><Relationship Id="rId1" Type="http://schemas.openxmlformats.org/officeDocument/2006/relationships/slideLayout" Target="../slideLayouts/slideLayout2.xml"/><Relationship Id="rId6" Type="http://schemas.openxmlformats.org/officeDocument/2006/relationships/hyperlink" Target="http://www.google.com/imgres?imgurl=http://2.bp.blogspot.com/_zPNPEdmHRRg/TUeh67fZyYI/AAAAAAAAATk/QN6oD-i8yME/s1600/thermometer.gif&amp;imgrefurl=http://thermometer-clipart.blogspot.com/2011/08/thermometer.html&amp;usg=__WTEBhXgUYE-fZfS-j7JXGiZVfgM=&amp;h=588&amp;w=339&amp;sz=9&amp;hl=en&amp;start=2&amp;zoom=1&amp;tbnid=iR2345KkDBWhTM:&amp;tbnh=135&amp;tbnw=78&amp;ei=gGzKTtiZGIaUiAKqqfWQBw&amp;prev=/search?q=thermometer+clip+art&amp;hl=en&amp;safe=active&amp;sa=N&amp;gbv=2&amp;tbm=isch&amp;prmd=ivns&amp;itbs=1" TargetMode="External"/><Relationship Id="rId11" Type="http://schemas.openxmlformats.org/officeDocument/2006/relationships/image" Target="../media/image6.jpeg"/><Relationship Id="rId5" Type="http://schemas.openxmlformats.org/officeDocument/2006/relationships/image" Target="../media/image3.jpeg"/><Relationship Id="rId10" Type="http://schemas.openxmlformats.org/officeDocument/2006/relationships/hyperlink" Target="http://www.google.com/imgres?imgurl=http://www.hasslefreeclipart.com/cart_people/images/elderly_mancane.gif&amp;imgrefurl=http://www.hasslefreeclipart.com/cart_people/elderly_mancane.html&amp;usg=__SdNXAvQVm2_A0Bg0aYcKEI62YcQ=&amp;h=349&amp;w=245&amp;sz=20&amp;hl=en&amp;start=28&amp;zoom=1&amp;tbnid=mOlTEfwXfwFJ7M:&amp;tbnh=120&amp;tbnw=84&amp;ei=nm3KTvatKsOqiAL5pNnqDw&amp;prev=/search?q=elderly+clip+art&amp;start=21&amp;hl=en&amp;safe=active&amp;sa=N&amp;gbv=2&amp;tbm=isch&amp;prmd=ivns&amp;itbs=1" TargetMode="External"/><Relationship Id="rId4" Type="http://schemas.openxmlformats.org/officeDocument/2006/relationships/hyperlink" Target="http://www.google.com/imgres?imgurl=http://jasonslyric.files.wordpress.com/2011/02/pregnant-woman-cartoon.jpg?w=142&amp;h=278&amp;imgrefurl=http://jasonslyric.wordpress.com/2011/02/06/prenatal-politics/&amp;usg=__nXwIzKPJskUOvpitVNagp17Wz9g=&amp;h=278&amp;w=142&amp;sz=13&amp;hl=en&amp;start=22&amp;zoom=1&amp;tbnid=FrovOEhfxYu1VM:&amp;tbnh=114&amp;tbnw=58&amp;ei=kmvKTtqNH-ihiQL2yqXdBg&amp;prev=/search?q=pregnant+woman+cartoons&amp;start=21&amp;hl=en&amp;safe=active&amp;sa=N&amp;gbv=2&amp;tbm=isch&amp;prmd=ivns&amp;itbs=1" TargetMode="External"/><Relationship Id="rId9"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imgres?imgurl=http://forum.urduworld.com/photo/data/500/cough.jpg&amp;imgrefurl=http://forum.urduworld.com/f2802/activity-topic-month-~-cough-cold-~-341380/&amp;usg=__TX2vqZSwoOtnhJUvdZHHIlwMtq4=&amp;h=356&amp;w=380&amp;sz=34&amp;hl=en&amp;start=12&amp;zoom=1&amp;tbnid=wOJzNVOuQTOgSM:&amp;tbnh=115&amp;tbnw=123&amp;ei=Jm7KTubzCKqViQKYwJXfDw&amp;prev=/search?q=coughing+cartoon&amp;hl=en&amp;safe=active&amp;sa=N&amp;gbv=2&amp;tbm=isch&amp;prmd=ivns&amp;itbs=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0.jpeg"/><Relationship Id="rId2" Type="http://schemas.openxmlformats.org/officeDocument/2006/relationships/hyperlink" Target="http://www.google.com/imgres?imgurl=http://www.nacdnet.org/education/clipart/DrinkingWater.jpg&amp;imgrefurl=http://www.nacdnet.org/education/clipart/&amp;usg=__aT7Vczqn3FuCtdLMtt2bBpMr_s4=&amp;h=1387&amp;w=1625&amp;sz=169&amp;hl=en&amp;start=12&amp;zoom=1&amp;tbnid=SX5OApODZb7wQM:&amp;tbnh=128&amp;tbnw=150&amp;ei=0W_KTtW8LOKciAKBsZD5Dw&amp;prev=/search?q=glass+of+water+clip+art&amp;hl=en&amp;safe=active&amp;sa=N&amp;gbv=2&amp;tbm=isch&amp;prmd=ivns&amp;itbs=1" TargetMode="External"/><Relationship Id="rId1" Type="http://schemas.openxmlformats.org/officeDocument/2006/relationships/slideLayout" Target="../slideLayouts/slideLayout2.xml"/><Relationship Id="rId6" Type="http://schemas.openxmlformats.org/officeDocument/2006/relationships/hyperlink" Target="http://www.google.com/imgres?imgurl=http://www.clker.com/cliparts/A/F/W/0/r/Z/washing-hands-hi.png&amp;imgrefurl=http://www.clker.com/clipart-washing-hands.html&amp;usg=__TXqPV58qr8NK_DgMIi-Sp8zIwAc=&amp;h=598&amp;w=468&amp;sz=56&amp;hl=en&amp;start=3&amp;zoom=1&amp;tbnid=ZsizQWcpkmIhwM:&amp;tbnh=135&amp;tbnw=106&amp;ei=W3DKTsfDMYKfiQKNoYDQDw&amp;prev=/search?q=washing+hands+clip+art&amp;hl=en&amp;safe=active&amp;sa=N&amp;gbv=2&amp;tbm=isch&amp;prmd=ivns&amp;itbs=1" TargetMode="External"/><Relationship Id="rId5" Type="http://schemas.openxmlformats.org/officeDocument/2006/relationships/image" Target="../media/image9.jpeg"/><Relationship Id="rId4" Type="http://schemas.openxmlformats.org/officeDocument/2006/relationships/hyperlink" Target="http://www.google.com/imgres?imgurl=http://josiahblacksblog.files.wordpress.com/2011/03/cartoon-sleeping.jpg&amp;imgrefurl=http://josiahblacksblog.wordpress.com/2011/03/17/sleeping-in-disorder/&amp;usg=__o1KVfN3TLLPybecXRAutPVZ4JAc=&amp;h=233&amp;w=250&amp;sz=9&amp;hl=en&amp;start=23&amp;zoom=1&amp;tbnid=ggavKdBAfBiAdM:&amp;tbnh=103&amp;tbnw=111&amp;ei=N3DKTrLtM6TbiALZtqDsDw&amp;prev=/search?q=sleeping+person+cartoons&amp;start=21&amp;hl=en&amp;safe=active&amp;sa=N&amp;gbv=2&amp;tbm=isch&amp;prmd=ivns&amp;itbs=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352800"/>
            <a:ext cx="6400800" cy="1600200"/>
          </a:xfrm>
        </p:spPr>
        <p:txBody>
          <a:bodyPr>
            <a:normAutofit/>
          </a:bodyPr>
          <a:lstStyle/>
          <a:p>
            <a:r>
              <a:rPr lang="en-US" sz="3200" dirty="0" smtClean="0"/>
              <a:t>Questions … Please see the Family Health front desk or Pharmacy</a:t>
            </a:r>
          </a:p>
          <a:p>
            <a:endParaRPr lang="en-US" dirty="0"/>
          </a:p>
        </p:txBody>
      </p:sp>
      <p:sp>
        <p:nvSpPr>
          <p:cNvPr id="2" name="Title 1"/>
          <p:cNvSpPr>
            <a:spLocks noGrp="1"/>
          </p:cNvSpPr>
          <p:nvPr>
            <p:ph type="ctrTitle"/>
          </p:nvPr>
        </p:nvSpPr>
        <p:spPr>
          <a:xfrm>
            <a:off x="762000" y="990600"/>
            <a:ext cx="7772400" cy="2438400"/>
          </a:xfrm>
        </p:spPr>
        <p:txBody>
          <a:bodyPr>
            <a:normAutofit/>
          </a:bodyPr>
          <a:lstStyle/>
          <a:p>
            <a:r>
              <a:rPr lang="en-US" dirty="0" smtClean="0"/>
              <a:t>Cold and Flu Self Care</a:t>
            </a:r>
            <a:br>
              <a:rPr lang="en-US" dirty="0" smtClean="0"/>
            </a:br>
            <a:r>
              <a:rPr lang="en-US" dirty="0" smtClean="0"/>
              <a:t>Computer-Based Training</a:t>
            </a:r>
            <a:endParaRPr lang="en-US"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772400" cy="884238"/>
          </a:xfrm>
        </p:spPr>
        <p:txBody>
          <a:bodyPr/>
          <a:lstStyle/>
          <a:p>
            <a:pPr algn="ctr"/>
            <a:r>
              <a:rPr lang="en-US" dirty="0" smtClean="0"/>
              <a:t>Last Words of Advice </a:t>
            </a:r>
            <a:endParaRPr lang="en-US" dirty="0"/>
          </a:p>
        </p:txBody>
      </p:sp>
      <p:sp>
        <p:nvSpPr>
          <p:cNvPr id="3" name="Content Placeholder 2"/>
          <p:cNvSpPr>
            <a:spLocks noGrp="1"/>
          </p:cNvSpPr>
          <p:nvPr>
            <p:ph sz="quarter" idx="1"/>
          </p:nvPr>
        </p:nvSpPr>
        <p:spPr>
          <a:xfrm>
            <a:off x="381000" y="1447800"/>
            <a:ext cx="8610600" cy="5105400"/>
          </a:xfrm>
        </p:spPr>
        <p:txBody>
          <a:bodyPr>
            <a:normAutofit lnSpcReduction="10000"/>
          </a:bodyPr>
          <a:lstStyle/>
          <a:p>
            <a:r>
              <a:rPr lang="en-US" dirty="0" smtClean="0"/>
              <a:t>Many OTC cold/flu products contain multiple ingredients.  Always read the label, especially if you are using multiple products, to make sure you are not taking the same medication/class of medications.</a:t>
            </a:r>
          </a:p>
          <a:p>
            <a:r>
              <a:rPr lang="en-US" dirty="0" smtClean="0"/>
              <a:t>Always follow the directions on the label.</a:t>
            </a:r>
          </a:p>
          <a:p>
            <a:r>
              <a:rPr lang="en-US" dirty="0" smtClean="0"/>
              <a:t>If your symptoms get worse/not getting better within 7 days of onset, you should make an appointment to see your Primary Care Manager (PCM).</a:t>
            </a:r>
          </a:p>
          <a:p>
            <a:r>
              <a:rPr lang="en-US" dirty="0" smtClean="0"/>
              <a:t>Colds and the Flu are contagious!  If you don’t have to be at work, you shouldn’t be.  Your supervisor can authorize time off for simple illnesses—A QUARTERS SLIP IS NOT REQUIRED.  If your supervisor is unsure about this, refer them to your 1</a:t>
            </a:r>
            <a:r>
              <a:rPr lang="en-US" baseline="30000" dirty="0" smtClean="0"/>
              <a:t>st</a:t>
            </a:r>
            <a:r>
              <a:rPr lang="en-US" dirty="0" smtClean="0"/>
              <a:t> Sergeant or Squadron Commander…they have been briefed on this by the medical staff.</a:t>
            </a:r>
            <a:endParaRPr lang="en-US"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295400" y="4953000"/>
            <a:ext cx="6400800" cy="1752600"/>
          </a:xfrm>
        </p:spPr>
        <p:txBody>
          <a:bodyPr/>
          <a:lstStyle/>
          <a:p>
            <a:r>
              <a:rPr lang="en-US" dirty="0" smtClean="0"/>
              <a:t>Please go to the next slide when you are ready to begin your 10 question quiz.</a:t>
            </a:r>
          </a:p>
        </p:txBody>
      </p:sp>
      <p:sp>
        <p:nvSpPr>
          <p:cNvPr id="4" name="Title 3"/>
          <p:cNvSpPr>
            <a:spLocks noGrp="1"/>
          </p:cNvSpPr>
          <p:nvPr>
            <p:ph type="ctrTitle"/>
          </p:nvPr>
        </p:nvSpPr>
        <p:spPr>
          <a:xfrm>
            <a:off x="685800" y="1524000"/>
            <a:ext cx="7772400" cy="1470025"/>
          </a:xfrm>
        </p:spPr>
        <p:txBody>
          <a:bodyPr>
            <a:normAutofit/>
          </a:bodyPr>
          <a:lstStyle/>
          <a:p>
            <a:r>
              <a:rPr lang="en-US" dirty="0" smtClean="0"/>
              <a:t>Cold and Flu Self Care Quiz</a:t>
            </a:r>
            <a:endParaRPr lang="en-US" dirty="0"/>
          </a:p>
        </p:txBody>
      </p:sp>
      <p:sp>
        <p:nvSpPr>
          <p:cNvPr id="6" name="TextBox 5"/>
          <p:cNvSpPr txBox="1"/>
          <p:nvPr/>
        </p:nvSpPr>
        <p:spPr>
          <a:xfrm>
            <a:off x="1447800" y="3352800"/>
            <a:ext cx="6172200" cy="1477328"/>
          </a:xfrm>
          <a:prstGeom prst="rect">
            <a:avLst/>
          </a:prstGeom>
          <a:noFill/>
        </p:spPr>
        <p:txBody>
          <a:bodyPr wrap="square" rtlCol="0">
            <a:spAutoFit/>
          </a:bodyPr>
          <a:lstStyle/>
          <a:p>
            <a:pPr algn="ctr"/>
            <a:r>
              <a:rPr lang="en-US" i="1" dirty="0" smtClean="0"/>
              <a:t>For each question, you will need to click on the correct answer.  If you get the answer right, you will automatically go to the next slide.  If you get it wrong you will not be able to go to the next slide and will need to answer correctly before you will be allowed to proceed.</a:t>
            </a:r>
            <a:endParaRPr lang="en-US" i="1" dirty="0"/>
          </a:p>
        </p:txBody>
      </p:sp>
      <p:sp>
        <p:nvSpPr>
          <p:cNvPr id="7" name="Slide Number Placeholder 6"/>
          <p:cNvSpPr>
            <a:spLocks noGrp="1"/>
          </p:cNvSpPr>
          <p:nvPr>
            <p:ph type="sldNum" sz="quarter" idx="12"/>
          </p:nvPr>
        </p:nvSpPr>
        <p:spPr/>
        <p:txBody>
          <a:bodyPr/>
          <a:lstStyle/>
          <a:p>
            <a:fld id="{05A25FBD-DF7A-458C-9933-B9C5AB6F8A3A}"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600200"/>
            <a:ext cx="8229600" cy="4525963"/>
          </a:xfrm>
        </p:spPr>
        <p:txBody>
          <a:bodyPr/>
          <a:lstStyle/>
          <a:p>
            <a:pPr marL="514350" indent="-514350">
              <a:buFont typeface="+mj-lt"/>
              <a:buAutoNum type="arabicPeriod"/>
            </a:pPr>
            <a:r>
              <a:rPr lang="en-US" dirty="0" smtClean="0"/>
              <a:t>A cold is caused by a bacteria.</a:t>
            </a:r>
          </a:p>
          <a:p>
            <a:pPr marL="914400" lvl="1" indent="-514350">
              <a:buFont typeface="+mj-lt"/>
              <a:buAutoNum type="alphaLcPeriod"/>
            </a:pPr>
            <a:r>
              <a:rPr lang="en-US" u="sng" dirty="0" smtClean="0">
                <a:hlinkClick r:id="" action="ppaction://noaction">
                  <a:snd r:embed="rId2" name="bomb.wav"/>
                </a:hlinkClick>
              </a:rPr>
              <a:t>True</a:t>
            </a:r>
            <a:endParaRPr lang="en-US" u="sng" dirty="0" smtClean="0"/>
          </a:p>
          <a:p>
            <a:pPr marL="914400" lvl="1" indent="-514350">
              <a:buFont typeface="+mj-lt"/>
              <a:buAutoNum type="alphaLcPeriod"/>
            </a:pPr>
            <a:r>
              <a:rPr lang="en-US" dirty="0" smtClean="0">
                <a:hlinkClick r:id="" action="ppaction://hlinkshowjump?jump=nextslide">
                  <a:snd r:embed="rId3" name="applause.wav"/>
                </a:hlinkClick>
              </a:rPr>
              <a:t>False</a:t>
            </a:r>
            <a:endParaRPr lang="en-US" dirty="0"/>
          </a:p>
        </p:txBody>
      </p:sp>
    </p:spTree>
  </p:cSld>
  <p:clrMapOvr>
    <a:masterClrMapping/>
  </p:clrMapOvr>
  <p:transition advClick="0" advTm="12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2"/>
            </a:pPr>
            <a:r>
              <a:rPr lang="en-US" dirty="0" smtClean="0"/>
              <a:t>All of the following are examples of an infection caused by a virus except:</a:t>
            </a:r>
          </a:p>
          <a:p>
            <a:pPr marL="914400" lvl="1" indent="-514350">
              <a:buFont typeface="+mj-lt"/>
              <a:buAutoNum type="alphaLcPeriod"/>
            </a:pPr>
            <a:r>
              <a:rPr lang="en-US" dirty="0" smtClean="0">
                <a:hlinkClick r:id="" action="ppaction://noaction">
                  <a:snd r:embed="rId2" name="bomb.wav"/>
                </a:hlinkClick>
              </a:rPr>
              <a:t>Flu</a:t>
            </a:r>
            <a:endParaRPr lang="en-US" dirty="0" smtClean="0"/>
          </a:p>
          <a:p>
            <a:pPr marL="914400" lvl="1" indent="-514350">
              <a:buFont typeface="+mj-lt"/>
              <a:buAutoNum type="alphaLcPeriod"/>
            </a:pPr>
            <a:r>
              <a:rPr lang="en-US" dirty="0" smtClean="0">
                <a:hlinkClick r:id="" action="ppaction://noaction">
                  <a:snd r:embed="rId2" name="bomb.wav"/>
                </a:hlinkClick>
              </a:rPr>
              <a:t>Common Cold</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Strep Throat</a:t>
            </a:r>
            <a:endParaRPr lang="en-US" dirty="0" smtClean="0"/>
          </a:p>
          <a:p>
            <a:pPr marL="914400" lvl="1" indent="-514350">
              <a:buFont typeface="+mj-lt"/>
              <a:buAutoNum type="alphaLcPeriod"/>
            </a:pPr>
            <a:r>
              <a:rPr lang="en-US" dirty="0" smtClean="0">
                <a:hlinkClick r:id="" action="ppaction://noaction">
                  <a:snd r:embed="rId2" name="bomb.wav"/>
                </a:hlinkClick>
              </a:rPr>
              <a:t>HIV/AIDs</a:t>
            </a:r>
            <a:endParaRPr lang="en-US" dirty="0"/>
          </a:p>
        </p:txBody>
      </p:sp>
    </p:spTree>
  </p:cSld>
  <p:clrMapOvr>
    <a:masterClrMapping/>
  </p:clrMapOvr>
  <p:transition advClick="0" advTm="120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8305800" cy="4525963"/>
          </a:xfrm>
        </p:spPr>
        <p:txBody>
          <a:bodyPr/>
          <a:lstStyle/>
          <a:p>
            <a:pPr marL="514350" indent="-514350">
              <a:buFont typeface="+mj-lt"/>
              <a:buAutoNum type="arabicPeriod" startAt="3"/>
            </a:pPr>
            <a:r>
              <a:rPr lang="en-US" dirty="0" smtClean="0"/>
              <a:t>Antibiotics, such as penicillin, will treat a cold or flu.</a:t>
            </a:r>
          </a:p>
          <a:p>
            <a:pPr marL="914400" lvl="1" indent="-514350">
              <a:buFont typeface="+mj-lt"/>
              <a:buAutoNum type="alphaLcPeriod"/>
            </a:pPr>
            <a:r>
              <a:rPr lang="en-US" dirty="0" smtClean="0">
                <a:hlinkClick r:id="" action="ppaction://noaction">
                  <a:snd r:embed="rId2" name="bomb.wav"/>
                </a:hlinkClick>
              </a:rPr>
              <a:t>True</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False</a:t>
            </a:r>
            <a:endParaRPr lang="en-US" dirty="0" smtClean="0"/>
          </a:p>
        </p:txBody>
      </p:sp>
    </p:spTree>
  </p:cSld>
  <p:clrMapOvr>
    <a:masterClrMapping/>
  </p:clrMapOvr>
  <p:transition advClick="0" advTm="120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4"/>
            </a:pPr>
            <a:r>
              <a:rPr lang="en-US" dirty="0" smtClean="0"/>
              <a:t>What is an example of a non-drug therapy for a cold or flu?</a:t>
            </a:r>
          </a:p>
          <a:p>
            <a:pPr marL="914400" lvl="1" indent="-514350">
              <a:buFont typeface="+mj-lt"/>
              <a:buAutoNum type="alphaLcPeriod"/>
            </a:pPr>
            <a:r>
              <a:rPr lang="en-US" dirty="0" smtClean="0">
                <a:hlinkClick r:id="" action="ppaction://noaction">
                  <a:snd r:embed="rId2" name="bomb.wav"/>
                </a:hlinkClick>
              </a:rPr>
              <a:t>Drink minimal fluids.</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Get plenty of rest.</a:t>
            </a:r>
            <a:endParaRPr lang="en-US" dirty="0" smtClean="0"/>
          </a:p>
          <a:p>
            <a:pPr marL="914400" lvl="1" indent="-514350">
              <a:buFont typeface="+mj-lt"/>
              <a:buAutoNum type="alphaLcPeriod"/>
            </a:pPr>
            <a:r>
              <a:rPr lang="en-US" dirty="0" smtClean="0">
                <a:hlinkClick r:id="" action="ppaction://noaction">
                  <a:snd r:embed="rId2" name="bomb.wav"/>
                </a:hlinkClick>
              </a:rPr>
              <a:t>Wash your hands only after using the bathroom.</a:t>
            </a:r>
            <a:endParaRPr lang="en-US" dirty="0" smtClean="0"/>
          </a:p>
          <a:p>
            <a:pPr marL="914400" lvl="1" indent="-514350">
              <a:buFont typeface="+mj-lt"/>
              <a:buAutoNum type="alphaLcPeriod"/>
            </a:pPr>
            <a:r>
              <a:rPr lang="en-US" dirty="0" smtClean="0">
                <a:hlinkClick r:id="" action="ppaction://noaction">
                  <a:snd r:embed="rId2" name="bomb.wav"/>
                </a:hlinkClick>
              </a:rPr>
              <a:t>Sniff your nose instead of blowing it .</a:t>
            </a:r>
            <a:endParaRPr lang="en-US" dirty="0"/>
          </a:p>
        </p:txBody>
      </p:sp>
    </p:spTree>
  </p:cSld>
  <p:clrMapOvr>
    <a:masterClrMapping/>
  </p:clrMapOvr>
  <p:transition advClick="0" advTm="12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5"/>
            </a:pPr>
            <a:r>
              <a:rPr lang="en-US" dirty="0" smtClean="0"/>
              <a:t>All of the following are types of over-the counter (OTC) medications used to treat different cold/flu symptoms except:</a:t>
            </a:r>
          </a:p>
          <a:p>
            <a:pPr marL="914400" lvl="1" indent="-514350">
              <a:buFont typeface="+mj-lt"/>
              <a:buAutoNum type="alphaLcPeriod"/>
            </a:pPr>
            <a:r>
              <a:rPr lang="en-US" dirty="0" smtClean="0">
                <a:hlinkClick r:id="" action="ppaction://noaction">
                  <a:snd r:embed="rId2" name="bomb.wav"/>
                </a:hlinkClick>
              </a:rPr>
              <a:t>Expectorants</a:t>
            </a:r>
            <a:endParaRPr lang="en-US" dirty="0" smtClean="0"/>
          </a:p>
          <a:p>
            <a:pPr marL="914400" lvl="1" indent="-514350">
              <a:buFont typeface="+mj-lt"/>
              <a:buAutoNum type="alphaLcPeriod"/>
            </a:pPr>
            <a:r>
              <a:rPr lang="en-US" dirty="0" smtClean="0">
                <a:hlinkClick r:id="" action="ppaction://noaction">
                  <a:snd r:embed="rId2" name="bomb.wav"/>
                </a:hlinkClick>
              </a:rPr>
              <a:t>Decongestants</a:t>
            </a:r>
            <a:endParaRPr lang="en-US" dirty="0" smtClean="0"/>
          </a:p>
          <a:p>
            <a:pPr marL="914400" lvl="1" indent="-514350">
              <a:buFont typeface="+mj-lt"/>
              <a:buAutoNum type="alphaLcPeriod"/>
            </a:pPr>
            <a:r>
              <a:rPr lang="en-US" dirty="0" smtClean="0">
                <a:hlinkClick r:id="" action="ppaction://noaction">
                  <a:snd r:embed="rId2" name="bomb.wav"/>
                </a:hlinkClick>
              </a:rPr>
              <a:t>Antihistamines</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Penicillin</a:t>
            </a:r>
            <a:endParaRPr lang="en-US" dirty="0"/>
          </a:p>
        </p:txBody>
      </p:sp>
    </p:spTree>
  </p:cSld>
  <p:clrMapOvr>
    <a:masterClrMapping/>
  </p:clrMapOvr>
  <p:transition advClick="0" advTm="120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6"/>
            </a:pPr>
            <a:r>
              <a:rPr lang="en-US" dirty="0" smtClean="0"/>
              <a:t>It is important to use certain nasal sprays, such as Afrin, for no more than how many consecutive days?</a:t>
            </a:r>
          </a:p>
          <a:p>
            <a:pPr marL="914400" lvl="1" indent="-514350">
              <a:buFont typeface="+mj-lt"/>
              <a:buAutoNum type="alphaLcPeriod"/>
            </a:pPr>
            <a:r>
              <a:rPr lang="en-US" dirty="0" smtClean="0">
                <a:hlinkClick r:id="" action="ppaction://hlinkshowjump?jump=nextslide">
                  <a:snd r:embed="rId2" name="applause.wav"/>
                </a:hlinkClick>
              </a:rPr>
              <a:t>3</a:t>
            </a:r>
            <a:endParaRPr lang="en-US" dirty="0" smtClean="0"/>
          </a:p>
          <a:p>
            <a:pPr marL="914400" lvl="1" indent="-514350">
              <a:buFont typeface="+mj-lt"/>
              <a:buAutoNum type="alphaLcPeriod"/>
            </a:pPr>
            <a:r>
              <a:rPr lang="en-US" dirty="0" smtClean="0">
                <a:hlinkClick r:id="" action="ppaction://noaction">
                  <a:snd r:embed="rId3" name="bomb.wav"/>
                </a:hlinkClick>
              </a:rPr>
              <a:t>5</a:t>
            </a:r>
            <a:endParaRPr lang="en-US" dirty="0" smtClean="0"/>
          </a:p>
          <a:p>
            <a:pPr marL="914400" lvl="1" indent="-514350">
              <a:buFont typeface="+mj-lt"/>
              <a:buAutoNum type="alphaLcPeriod"/>
            </a:pPr>
            <a:r>
              <a:rPr lang="en-US" dirty="0" smtClean="0">
                <a:hlinkClick r:id="" action="ppaction://noaction">
                  <a:snd r:embed="rId3" name="bomb.wav"/>
                </a:hlinkClick>
              </a:rPr>
              <a:t>7</a:t>
            </a:r>
            <a:endParaRPr lang="en-US" dirty="0" smtClean="0"/>
          </a:p>
          <a:p>
            <a:pPr marL="914400" lvl="1" indent="-514350">
              <a:buFont typeface="+mj-lt"/>
              <a:buAutoNum type="alphaLcPeriod"/>
            </a:pPr>
            <a:r>
              <a:rPr lang="en-US" dirty="0" smtClean="0">
                <a:hlinkClick r:id="" action="ppaction://noaction">
                  <a:snd r:embed="rId3" name="bomb.wav"/>
                </a:hlinkClick>
              </a:rPr>
              <a:t>10</a:t>
            </a:r>
            <a:endParaRPr lang="en-US" dirty="0"/>
          </a:p>
        </p:txBody>
      </p:sp>
    </p:spTree>
  </p:cSld>
  <p:clrMapOvr>
    <a:masterClrMapping/>
  </p:clrMapOvr>
  <p:transition advClick="0" advTm="12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7"/>
            </a:pPr>
            <a:r>
              <a:rPr lang="en-US" dirty="0" smtClean="0"/>
              <a:t>What type of symptoms do antihistamines help to treat?</a:t>
            </a:r>
          </a:p>
          <a:p>
            <a:pPr marL="914400" lvl="1" indent="-514350">
              <a:buFont typeface="+mj-lt"/>
              <a:buAutoNum type="alphaLcPeriod"/>
            </a:pPr>
            <a:r>
              <a:rPr lang="en-US" dirty="0" smtClean="0">
                <a:hlinkClick r:id="" action="ppaction://noaction">
                  <a:snd r:embed="rId2" name="bomb.wav"/>
                </a:hlinkClick>
              </a:rPr>
              <a:t>Dry cough</a:t>
            </a:r>
            <a:endParaRPr lang="en-US" dirty="0" smtClean="0"/>
          </a:p>
          <a:p>
            <a:pPr marL="914400" lvl="1" indent="-514350">
              <a:buFont typeface="+mj-lt"/>
              <a:buAutoNum type="alphaLcPeriod"/>
            </a:pPr>
            <a:r>
              <a:rPr lang="en-US" dirty="0" smtClean="0">
                <a:hlinkClick r:id="" action="ppaction://noaction">
                  <a:snd r:embed="rId2" name="bomb.wav"/>
                </a:hlinkClick>
              </a:rPr>
              <a:t>Achy body</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Runny nose</a:t>
            </a:r>
            <a:endParaRPr lang="en-US" dirty="0" smtClean="0"/>
          </a:p>
          <a:p>
            <a:pPr marL="914400" lvl="1" indent="-514350">
              <a:buFont typeface="+mj-lt"/>
              <a:buAutoNum type="alphaLcPeriod"/>
            </a:pPr>
            <a:r>
              <a:rPr lang="en-US" dirty="0" smtClean="0">
                <a:hlinkClick r:id="" action="ppaction://noaction">
                  <a:snd r:embed="rId2" name="bomb.wav"/>
                </a:hlinkClick>
              </a:rPr>
              <a:t>Nasal congestion (stuffy nose)</a:t>
            </a:r>
            <a:endParaRPr lang="en-US" dirty="0" smtClean="0"/>
          </a:p>
          <a:p>
            <a:pPr marL="514350" indent="-514350">
              <a:buFont typeface="+mj-lt"/>
              <a:buAutoNum type="arabicPeriod" startAt="7"/>
            </a:pPr>
            <a:endParaRPr lang="en-US" dirty="0" smtClean="0"/>
          </a:p>
          <a:p>
            <a:pPr marL="914400" lvl="1" indent="-514350">
              <a:buFont typeface="+mj-lt"/>
              <a:buAutoNum type="alphaLcPeriod"/>
            </a:pPr>
            <a:endParaRPr lang="en-US" dirty="0"/>
          </a:p>
        </p:txBody>
      </p:sp>
    </p:spTree>
  </p:cSld>
  <p:clrMapOvr>
    <a:masterClrMapping/>
  </p:clrMapOvr>
  <p:transition advClick="0" advTm="120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8"/>
            </a:pPr>
            <a:r>
              <a:rPr lang="en-US" dirty="0" smtClean="0"/>
              <a:t>What do expectorants do?</a:t>
            </a:r>
          </a:p>
          <a:p>
            <a:pPr marL="914400" lvl="1" indent="-514350">
              <a:buFont typeface="+mj-lt"/>
              <a:buAutoNum type="alphaLcPeriod"/>
            </a:pPr>
            <a:r>
              <a:rPr lang="en-US" dirty="0" smtClean="0">
                <a:hlinkClick r:id="" action="ppaction://hlinkshowjump?jump=nextslide">
                  <a:snd r:embed="rId2" name="applause.wav"/>
                </a:hlinkClick>
              </a:rPr>
              <a:t>Loosen phlegm to make coughs more productive</a:t>
            </a:r>
            <a:endParaRPr lang="en-US" dirty="0" smtClean="0"/>
          </a:p>
          <a:p>
            <a:pPr marL="914400" lvl="1" indent="-514350">
              <a:buFont typeface="+mj-lt"/>
              <a:buAutoNum type="alphaLcPeriod"/>
            </a:pPr>
            <a:r>
              <a:rPr lang="en-US" dirty="0" smtClean="0">
                <a:hlinkClick r:id="" action="ppaction://noaction">
                  <a:snd r:embed="rId3" name="bomb.wav"/>
                </a:hlinkClick>
              </a:rPr>
              <a:t>Suppress coughs</a:t>
            </a:r>
            <a:endParaRPr lang="en-US" dirty="0" smtClean="0"/>
          </a:p>
          <a:p>
            <a:pPr marL="914400" lvl="1" indent="-514350">
              <a:buFont typeface="+mj-lt"/>
              <a:buAutoNum type="alphaLcPeriod"/>
            </a:pPr>
            <a:r>
              <a:rPr lang="en-US" dirty="0" smtClean="0">
                <a:hlinkClick r:id="" action="ppaction://noaction">
                  <a:snd r:embed="rId3" name="bomb.wav"/>
                </a:hlinkClick>
              </a:rPr>
              <a:t>Relieve runny noses</a:t>
            </a:r>
            <a:endParaRPr lang="en-US" dirty="0" smtClean="0"/>
          </a:p>
          <a:p>
            <a:pPr marL="914400" lvl="1" indent="-514350">
              <a:buFont typeface="+mj-lt"/>
              <a:buAutoNum type="alphaLcPeriod"/>
            </a:pPr>
            <a:r>
              <a:rPr lang="en-US" dirty="0" smtClean="0">
                <a:hlinkClick r:id="" action="ppaction://noaction">
                  <a:snd r:embed="rId3" name="bomb.wav"/>
                </a:hlinkClick>
              </a:rPr>
              <a:t>Numb painful areas</a:t>
            </a:r>
            <a:endParaRPr lang="en-US" dirty="0" smtClean="0"/>
          </a:p>
          <a:p>
            <a:pPr marL="914400" lvl="1" indent="-514350">
              <a:buFont typeface="+mj-lt"/>
              <a:buAutoNum type="alphaLcPeriod"/>
            </a:pPr>
            <a:endParaRPr lang="en-US" dirty="0" smtClean="0"/>
          </a:p>
          <a:p>
            <a:pPr marL="914400" lvl="1" indent="-514350">
              <a:buFont typeface="+mj-lt"/>
              <a:buAutoNum type="alphaLcPeriod"/>
            </a:pPr>
            <a:endParaRPr lang="en-US" dirty="0"/>
          </a:p>
        </p:txBody>
      </p:sp>
    </p:spTree>
  </p:cSld>
  <p:clrMapOvr>
    <a:masterClrMapping/>
  </p:clrMapOvr>
  <p:transition advClick="0" advTm="12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371600"/>
          </a:xfrm>
        </p:spPr>
        <p:txBody>
          <a:bodyPr>
            <a:normAutofit fontScale="90000"/>
          </a:bodyPr>
          <a:lstStyle/>
          <a:p>
            <a:pPr algn="ctr"/>
            <a:r>
              <a:rPr lang="en-US" sz="2700" dirty="0" smtClean="0"/>
              <a:t>If any of the below are true, </a:t>
            </a:r>
            <a:r>
              <a:rPr lang="en-US" sz="2700" b="1" u="sng" dirty="0" smtClean="0">
                <a:solidFill>
                  <a:srgbClr val="FF0000"/>
                </a:solidFill>
              </a:rPr>
              <a:t>STOP</a:t>
            </a:r>
            <a:r>
              <a:rPr lang="en-US" sz="2700" b="1" dirty="0" smtClean="0">
                <a:solidFill>
                  <a:srgbClr val="FF0000"/>
                </a:solidFill>
              </a:rPr>
              <a:t> </a:t>
            </a:r>
            <a:r>
              <a:rPr lang="en-US" sz="2700" dirty="0" smtClean="0"/>
              <a:t>this training and call</a:t>
            </a:r>
            <a:br>
              <a:rPr lang="en-US" sz="2700" dirty="0" smtClean="0"/>
            </a:br>
            <a:r>
              <a:rPr lang="en-US" sz="2700" dirty="0" smtClean="0"/>
              <a:t>784-APPT (2778) to make an appointment to </a:t>
            </a:r>
            <a:r>
              <a:rPr lang="en-US" sz="2700" b="1" u="sng" dirty="0" smtClean="0"/>
              <a:t>see a provider.</a:t>
            </a:r>
            <a:br>
              <a:rPr lang="en-US" sz="2700" b="1" u="sng" dirty="0" smtClean="0"/>
            </a:br>
            <a:r>
              <a:rPr lang="en-US" sz="2000" b="1" i="1" dirty="0" smtClean="0"/>
              <a:t>Note:  You do NOT need to be seen by a provider to be put on Quarters.</a:t>
            </a:r>
            <a:br>
              <a:rPr lang="en-US" sz="2000" b="1" i="1" dirty="0" smtClean="0"/>
            </a:br>
            <a:r>
              <a:rPr lang="en-US" sz="2000" b="1" i="1" dirty="0" smtClean="0"/>
              <a:t>You can be  placed on limited quarters, by your supervisor.</a:t>
            </a:r>
            <a:endParaRPr lang="en-US" dirty="0"/>
          </a:p>
        </p:txBody>
      </p:sp>
      <p:sp>
        <p:nvSpPr>
          <p:cNvPr id="3" name="Content Placeholder 2"/>
          <p:cNvSpPr>
            <a:spLocks noGrp="1"/>
          </p:cNvSpPr>
          <p:nvPr>
            <p:ph sz="quarter" idx="1"/>
          </p:nvPr>
        </p:nvSpPr>
        <p:spPr>
          <a:xfrm>
            <a:off x="457200" y="1524000"/>
            <a:ext cx="8229600" cy="4953000"/>
          </a:xfrm>
        </p:spPr>
        <p:txBody>
          <a:bodyPr>
            <a:normAutofit lnSpcReduction="10000"/>
          </a:bodyPr>
          <a:lstStyle/>
          <a:p>
            <a:r>
              <a:rPr lang="en-US" dirty="0" smtClean="0"/>
              <a:t>Pregnant/Breastfeeding</a:t>
            </a:r>
          </a:p>
          <a:p>
            <a:r>
              <a:rPr lang="en-US" dirty="0" smtClean="0"/>
              <a:t>PRP/Flying Status</a:t>
            </a:r>
          </a:p>
          <a:p>
            <a:r>
              <a:rPr lang="en-US" dirty="0" smtClean="0"/>
              <a:t>Shortness of breath not due to nasal congestion</a:t>
            </a:r>
          </a:p>
          <a:p>
            <a:r>
              <a:rPr lang="en-US" dirty="0" smtClean="0"/>
              <a:t>Symptoms more than 7 days in duration</a:t>
            </a:r>
          </a:p>
          <a:p>
            <a:r>
              <a:rPr lang="en-US" dirty="0" smtClean="0"/>
              <a:t>Chronic illness:</a:t>
            </a:r>
          </a:p>
          <a:p>
            <a:pPr lvl="1"/>
            <a:r>
              <a:rPr lang="en-US" dirty="0" smtClean="0"/>
              <a:t>Asthma/COPD</a:t>
            </a:r>
          </a:p>
          <a:p>
            <a:pPr lvl="1"/>
            <a:r>
              <a:rPr lang="en-US" dirty="0" smtClean="0"/>
              <a:t>Hypertension (high blood pressure)</a:t>
            </a:r>
          </a:p>
          <a:p>
            <a:pPr lvl="1"/>
            <a:r>
              <a:rPr lang="en-US" dirty="0" smtClean="0"/>
              <a:t>Diabetes</a:t>
            </a:r>
          </a:p>
          <a:p>
            <a:pPr lvl="1"/>
            <a:r>
              <a:rPr lang="en-US" dirty="0" smtClean="0"/>
              <a:t>Heart Disease</a:t>
            </a:r>
          </a:p>
          <a:p>
            <a:r>
              <a:rPr lang="en-US" dirty="0" smtClean="0"/>
              <a:t>Less than 18 years of age</a:t>
            </a:r>
          </a:p>
          <a:p>
            <a:r>
              <a:rPr lang="en-US" dirty="0" smtClean="0"/>
              <a:t>Greater than 55 years of age</a:t>
            </a:r>
            <a:endParaRPr lang="en-US" dirty="0"/>
          </a:p>
        </p:txBody>
      </p:sp>
      <p:pic>
        <p:nvPicPr>
          <p:cNvPr id="2052" name="Picture 4" descr="See full size image">
            <a:hlinkClick r:id="rId2"/>
          </p:cNvPr>
          <p:cNvPicPr>
            <a:picLocks noChangeAspect="1" noChangeArrowheads="1"/>
          </p:cNvPicPr>
          <p:nvPr/>
        </p:nvPicPr>
        <p:blipFill>
          <a:blip r:embed="rId3" cstate="print"/>
          <a:srcRect/>
          <a:stretch>
            <a:fillRect/>
          </a:stretch>
        </p:blipFill>
        <p:spPr bwMode="auto">
          <a:xfrm>
            <a:off x="7315200" y="1981200"/>
            <a:ext cx="1211580" cy="914400"/>
          </a:xfrm>
          <a:prstGeom prst="rect">
            <a:avLst/>
          </a:prstGeom>
          <a:noFill/>
        </p:spPr>
      </p:pic>
      <p:pic>
        <p:nvPicPr>
          <p:cNvPr id="2054" name="Picture 6" descr="http://t3.gstatic.com/images?q=tbn:ANd9GcRMTasT1wfrGRzG-ZpSlBc9BiL0h5lyU4nY82KrpIHzqpQuZk6hNpxXkg">
            <a:hlinkClick r:id="rId4"/>
          </p:cNvPr>
          <p:cNvPicPr>
            <a:picLocks noChangeAspect="1" noChangeArrowheads="1"/>
          </p:cNvPicPr>
          <p:nvPr/>
        </p:nvPicPr>
        <p:blipFill>
          <a:blip r:embed="rId5" cstate="print"/>
          <a:srcRect/>
          <a:stretch>
            <a:fillRect/>
          </a:stretch>
        </p:blipFill>
        <p:spPr bwMode="auto">
          <a:xfrm>
            <a:off x="5029200" y="1524000"/>
            <a:ext cx="552450" cy="838200"/>
          </a:xfrm>
          <a:prstGeom prst="rect">
            <a:avLst/>
          </a:prstGeom>
          <a:noFill/>
        </p:spPr>
      </p:pic>
      <p:pic>
        <p:nvPicPr>
          <p:cNvPr id="2056" name="Picture 8" descr="http://t3.gstatic.com/images?q=tbn:ANd9GcTjk0fCZvludjAJSycXk3Xx4qwoBwvinjiB2Pw7WzalFkS5ZmvuKFIegSA">
            <a:hlinkClick r:id="rId6"/>
          </p:cNvPr>
          <p:cNvPicPr>
            <a:picLocks noChangeAspect="1" noChangeArrowheads="1"/>
          </p:cNvPicPr>
          <p:nvPr/>
        </p:nvPicPr>
        <p:blipFill>
          <a:blip r:embed="rId7" cstate="print"/>
          <a:srcRect/>
          <a:stretch>
            <a:fillRect/>
          </a:stretch>
        </p:blipFill>
        <p:spPr bwMode="auto">
          <a:xfrm>
            <a:off x="6400800" y="3352800"/>
            <a:ext cx="742950" cy="1285876"/>
          </a:xfrm>
          <a:prstGeom prst="rect">
            <a:avLst/>
          </a:prstGeom>
          <a:noFill/>
        </p:spPr>
      </p:pic>
      <p:pic>
        <p:nvPicPr>
          <p:cNvPr id="2058" name="Picture 10" descr="http://t1.gstatic.com/images?q=tbn:ANd9GcS2aiPYQjNsyIhVcM0xcr-Fk9LFuhRTAL_RA2IpFCE7TErUko3i7L66lA">
            <a:hlinkClick r:id="rId8"/>
          </p:cNvPr>
          <p:cNvPicPr>
            <a:picLocks noChangeAspect="1" noChangeArrowheads="1"/>
          </p:cNvPicPr>
          <p:nvPr/>
        </p:nvPicPr>
        <p:blipFill>
          <a:blip r:embed="rId9" cstate="print"/>
          <a:srcRect/>
          <a:stretch>
            <a:fillRect/>
          </a:stretch>
        </p:blipFill>
        <p:spPr bwMode="auto">
          <a:xfrm>
            <a:off x="7848600" y="4572000"/>
            <a:ext cx="723900" cy="1107142"/>
          </a:xfrm>
          <a:prstGeom prst="rect">
            <a:avLst/>
          </a:prstGeom>
          <a:noFill/>
        </p:spPr>
      </p:pic>
      <p:pic>
        <p:nvPicPr>
          <p:cNvPr id="2060" name="Picture 12" descr="http://t3.gstatic.com/images?q=tbn:ANd9GcRUeEi10ThEkhCIX0sAvDn831DRxR1gyexcdZr19KaZ9n_U4TeVNyjSXY4">
            <a:hlinkClick r:id="rId10"/>
          </p:cNvPr>
          <p:cNvPicPr>
            <a:picLocks noChangeAspect="1" noChangeArrowheads="1"/>
          </p:cNvPicPr>
          <p:nvPr/>
        </p:nvPicPr>
        <p:blipFill>
          <a:blip r:embed="rId11" cstate="print"/>
          <a:srcRect/>
          <a:stretch>
            <a:fillRect/>
          </a:stretch>
        </p:blipFill>
        <p:spPr bwMode="auto">
          <a:xfrm>
            <a:off x="6248400" y="5562600"/>
            <a:ext cx="800100" cy="1143001"/>
          </a:xfrm>
          <a:prstGeom prst="rect">
            <a:avLst/>
          </a:prstGeom>
          <a:noFill/>
        </p:spPr>
      </p:pic>
      <p:sp>
        <p:nvSpPr>
          <p:cNvPr id="9" name="Slide Number Placeholder 8"/>
          <p:cNvSpPr>
            <a:spLocks noGrp="1"/>
          </p:cNvSpPr>
          <p:nvPr>
            <p:ph type="sldNum" sz="quarter" idx="12"/>
          </p:nvPr>
        </p:nvSpPr>
        <p:spPr/>
        <p:txBody>
          <a:bodyPr/>
          <a:lstStyle/>
          <a:p>
            <a:fld id="{05A25FBD-DF7A-458C-9933-B9C5AB6F8A3A}"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9"/>
            </a:pPr>
            <a:r>
              <a:rPr lang="en-US" dirty="0" smtClean="0"/>
              <a:t>Cough suppressants should be used in the following instances </a:t>
            </a:r>
            <a:r>
              <a:rPr lang="en-US" u="sng" dirty="0" smtClean="0"/>
              <a:t>except</a:t>
            </a:r>
            <a:r>
              <a:rPr lang="en-US" dirty="0" smtClean="0"/>
              <a:t> when:</a:t>
            </a:r>
          </a:p>
          <a:p>
            <a:pPr marL="914400" lvl="1" indent="-514350">
              <a:buFont typeface="+mj-lt"/>
              <a:buAutoNum type="alphaLcPeriod"/>
            </a:pPr>
            <a:r>
              <a:rPr lang="en-US" dirty="0" smtClean="0">
                <a:hlinkClick r:id="" action="ppaction://hlinkshowjump?jump=nextslide">
                  <a:snd r:embed="rId2" name="applause.wav"/>
                </a:hlinkClick>
              </a:rPr>
              <a:t>Cough is productive but not bothersome.</a:t>
            </a:r>
            <a:endParaRPr lang="en-US" dirty="0" smtClean="0"/>
          </a:p>
          <a:p>
            <a:pPr marL="914400" lvl="1" indent="-514350">
              <a:buFont typeface="+mj-lt"/>
              <a:buAutoNum type="alphaLcPeriod"/>
            </a:pPr>
            <a:r>
              <a:rPr lang="en-US" dirty="0" smtClean="0">
                <a:hlinkClick r:id="" action="ppaction://noaction">
                  <a:snd r:embed="rId3" name="bomb.wav"/>
                </a:hlinkClick>
              </a:rPr>
              <a:t>Cough keeps you up at night.</a:t>
            </a:r>
            <a:endParaRPr lang="en-US" dirty="0" smtClean="0"/>
          </a:p>
          <a:p>
            <a:pPr marL="914400" lvl="1" indent="-514350">
              <a:buFont typeface="+mj-lt"/>
              <a:buAutoNum type="alphaLcPeriod"/>
            </a:pPr>
            <a:r>
              <a:rPr lang="en-US" dirty="0" smtClean="0">
                <a:hlinkClick r:id="" action="ppaction://noaction">
                  <a:snd r:embed="rId3" name="bomb.wav"/>
                </a:hlinkClick>
              </a:rPr>
              <a:t>Cough becomes too bothersome.</a:t>
            </a:r>
            <a:endParaRPr lang="en-US" dirty="0" smtClean="0"/>
          </a:p>
          <a:p>
            <a:pPr marL="914400" lvl="1" indent="-514350">
              <a:buFont typeface="+mj-lt"/>
              <a:buAutoNum type="alphaLcPeriod"/>
            </a:pPr>
            <a:r>
              <a:rPr lang="en-US" dirty="0" smtClean="0">
                <a:hlinkClick r:id="" action="ppaction://noaction">
                  <a:snd r:embed="rId3" name="bomb.wav"/>
                </a:hlinkClick>
              </a:rPr>
              <a:t>Cough prevents you from working</a:t>
            </a:r>
            <a:endParaRPr lang="en-US" dirty="0" smtClean="0"/>
          </a:p>
          <a:p>
            <a:pPr marL="914400" lvl="1" indent="-514350">
              <a:buNone/>
            </a:pPr>
            <a:endParaRPr lang="en-US" dirty="0" smtClean="0"/>
          </a:p>
          <a:p>
            <a:pPr marL="914400" lvl="1" indent="-514350">
              <a:buNone/>
            </a:pPr>
            <a:endParaRPr lang="en-US" dirty="0"/>
          </a:p>
        </p:txBody>
      </p:sp>
    </p:spTree>
  </p:cSld>
  <p:clrMapOvr>
    <a:masterClrMapping/>
  </p:clrMapOvr>
  <p:transition advClick="0" advTm="120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514350" indent="-514350">
              <a:buFont typeface="+mj-lt"/>
              <a:buAutoNum type="arabicPeriod" startAt="10"/>
            </a:pPr>
            <a:r>
              <a:rPr lang="en-US" dirty="0" smtClean="0"/>
              <a:t> How should you take OTC cold/flu medications?</a:t>
            </a:r>
          </a:p>
          <a:p>
            <a:pPr marL="914400" lvl="1" indent="-514350">
              <a:buFont typeface="+mj-lt"/>
              <a:buAutoNum type="alphaLcPeriod"/>
            </a:pPr>
            <a:r>
              <a:rPr lang="en-US" dirty="0" smtClean="0">
                <a:hlinkClick r:id="" action="ppaction://noaction">
                  <a:snd r:embed="rId2" name="bomb.wav"/>
                </a:hlinkClick>
              </a:rPr>
              <a:t>However you feel like it.</a:t>
            </a:r>
            <a:endParaRPr lang="en-US" dirty="0" smtClean="0"/>
          </a:p>
          <a:p>
            <a:pPr marL="914400" lvl="1" indent="-514350">
              <a:buFont typeface="+mj-lt"/>
              <a:buAutoNum type="alphaLcPeriod"/>
            </a:pPr>
            <a:r>
              <a:rPr lang="en-US" dirty="0" smtClean="0">
                <a:hlinkClick r:id="" action="ppaction://noaction">
                  <a:snd r:embed="rId2" name="bomb.wav"/>
                </a:hlinkClick>
              </a:rPr>
              <a:t>Twice the amount recommended on the label, especially if symptoms are really bad.</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As directed on the label or by provider.</a:t>
            </a:r>
            <a:endParaRPr lang="en-US" dirty="0" smtClean="0"/>
          </a:p>
          <a:p>
            <a:pPr marL="914400" lvl="1" indent="-514350">
              <a:buFont typeface="+mj-lt"/>
              <a:buAutoNum type="alphaLcPeriod"/>
            </a:pPr>
            <a:r>
              <a:rPr lang="en-US" dirty="0" smtClean="0">
                <a:hlinkClick r:id="" action="ppaction://noaction">
                  <a:snd r:embed="rId2" name="bomb.wav"/>
                </a:hlinkClick>
              </a:rPr>
              <a:t>Without regard to the combination of ingredients found within various OTC products.</a:t>
            </a:r>
            <a:endParaRPr lang="en-US" dirty="0"/>
          </a:p>
        </p:txBody>
      </p:sp>
    </p:spTree>
  </p:cSld>
  <p:clrMapOvr>
    <a:masterClrMapping/>
  </p:clrMapOvr>
  <p:transition advClick="0" advTm="120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3124200"/>
            <a:ext cx="6858000" cy="1752600"/>
          </a:xfrm>
        </p:spPr>
        <p:txBody>
          <a:bodyPr>
            <a:normAutofit/>
          </a:bodyPr>
          <a:lstStyle/>
          <a:p>
            <a:r>
              <a:rPr lang="en-US" dirty="0" smtClean="0"/>
              <a:t>You have completed the Cold and Flu Self Care CBT.  Please click on the next slide to view/print off your certificate and bring it to the Pharmacy if you are in need of OTC medications for your cold/flu.</a:t>
            </a:r>
            <a:endParaRPr lang="en-US" dirty="0"/>
          </a:p>
        </p:txBody>
      </p:sp>
      <p:sp>
        <p:nvSpPr>
          <p:cNvPr id="4" name="Title 3"/>
          <p:cNvSpPr>
            <a:spLocks noGrp="1"/>
          </p:cNvSpPr>
          <p:nvPr>
            <p:ph type="ctrTitle"/>
          </p:nvPr>
        </p:nvSpPr>
        <p:spPr>
          <a:xfrm>
            <a:off x="685800" y="1524000"/>
            <a:ext cx="7772400" cy="1470025"/>
          </a:xfrm>
        </p:spPr>
        <p:txBody>
          <a:bodyPr>
            <a:normAutofit/>
          </a:bodyPr>
          <a:lstStyle/>
          <a:p>
            <a:r>
              <a:rPr lang="en-US" sz="7200" dirty="0" smtClean="0"/>
              <a:t>Congratulations!</a:t>
            </a:r>
            <a:endParaRPr lang="en-US" sz="7200" dirty="0"/>
          </a:p>
        </p:txBody>
      </p:sp>
      <p:sp>
        <p:nvSpPr>
          <p:cNvPr id="6" name="Slide Number Placeholder 5"/>
          <p:cNvSpPr>
            <a:spLocks noGrp="1"/>
          </p:cNvSpPr>
          <p:nvPr>
            <p:ph type="sldNum" sz="quarter" idx="12"/>
          </p:nvPr>
        </p:nvSpPr>
        <p:spPr/>
        <p:txBody>
          <a:bodyPr/>
          <a:lstStyle/>
          <a:p>
            <a:fld id="{05A25FBD-DF7A-458C-9933-B9C5AB6F8A3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Certificat</a:t>
            </a:r>
            <a:r>
              <a:rPr dirty="0"/>
              <a:t>e</a:t>
            </a:r>
            <a:r>
              <a:rPr spc="5" dirty="0"/>
              <a:t> </a:t>
            </a:r>
            <a:r>
              <a:rPr spc="-30" dirty="0"/>
              <a:t>o</a:t>
            </a:r>
            <a:r>
              <a:rPr spc="-20" dirty="0"/>
              <a:t>f</a:t>
            </a:r>
            <a:r>
              <a:rPr spc="-5" dirty="0"/>
              <a:t> Compl</a:t>
            </a:r>
            <a:r>
              <a:rPr spc="-10" dirty="0"/>
              <a:t>e</a:t>
            </a:r>
            <a:r>
              <a:rPr spc="-5" dirty="0"/>
              <a:t>tion</a:t>
            </a:r>
          </a:p>
        </p:txBody>
      </p:sp>
      <p:sp>
        <p:nvSpPr>
          <p:cNvPr id="3" name="object 3"/>
          <p:cNvSpPr txBox="1"/>
          <p:nvPr/>
        </p:nvSpPr>
        <p:spPr>
          <a:xfrm>
            <a:off x="3641852" y="1998217"/>
            <a:ext cx="2127885" cy="254635"/>
          </a:xfrm>
          <a:prstGeom prst="rect">
            <a:avLst/>
          </a:prstGeom>
        </p:spPr>
        <p:txBody>
          <a:bodyPr vert="horz" wrap="square" lIns="0" tIns="0" rIns="0" bIns="0" rtlCol="0">
            <a:spAutoFit/>
          </a:bodyPr>
          <a:lstStyle/>
          <a:p>
            <a:pPr marL="12700">
              <a:lnSpc>
                <a:spcPct val="100000"/>
              </a:lnSpc>
            </a:pPr>
            <a:r>
              <a:rPr sz="2000" spc="-5" dirty="0">
                <a:latin typeface="Calibri"/>
                <a:cs typeface="Calibri"/>
              </a:rPr>
              <a:t>Thi</a:t>
            </a:r>
            <a:r>
              <a:rPr sz="2000" dirty="0">
                <a:latin typeface="Calibri"/>
                <a:cs typeface="Calibri"/>
              </a:rPr>
              <a:t>s</a:t>
            </a:r>
            <a:r>
              <a:rPr sz="2000" spc="-15" dirty="0">
                <a:latin typeface="Calibri"/>
                <a:cs typeface="Calibri"/>
              </a:rPr>
              <a:t> </a:t>
            </a:r>
            <a:r>
              <a:rPr sz="2000" dirty="0">
                <a:latin typeface="Calibri"/>
                <a:cs typeface="Calibri"/>
              </a:rPr>
              <a:t>is</a:t>
            </a:r>
            <a:r>
              <a:rPr sz="2000" spc="5" dirty="0">
                <a:latin typeface="Calibri"/>
                <a:cs typeface="Calibri"/>
              </a:rPr>
              <a:t> </a:t>
            </a:r>
            <a:r>
              <a:rPr sz="2000" spc="-25" dirty="0">
                <a:latin typeface="Calibri"/>
                <a:cs typeface="Calibri"/>
              </a:rPr>
              <a:t>t</a:t>
            </a:r>
            <a:r>
              <a:rPr sz="2000" dirty="0">
                <a:latin typeface="Calibri"/>
                <a:cs typeface="Calibri"/>
              </a:rPr>
              <a:t>o </a:t>
            </a:r>
            <a:r>
              <a:rPr sz="2000" spc="5" dirty="0">
                <a:latin typeface="Calibri"/>
                <a:cs typeface="Calibri"/>
              </a:rPr>
              <a:t>c</a:t>
            </a:r>
            <a:r>
              <a:rPr sz="2000" dirty="0">
                <a:latin typeface="Calibri"/>
                <a:cs typeface="Calibri"/>
              </a:rPr>
              <a:t>ert</a:t>
            </a:r>
            <a:r>
              <a:rPr sz="2000" spc="-10" dirty="0">
                <a:latin typeface="Calibri"/>
                <a:cs typeface="Calibri"/>
              </a:rPr>
              <a:t>i</a:t>
            </a:r>
            <a:r>
              <a:rPr sz="2000" spc="5" dirty="0">
                <a:latin typeface="Calibri"/>
                <a:cs typeface="Calibri"/>
              </a:rPr>
              <a:t>f</a:t>
            </a:r>
            <a:r>
              <a:rPr sz="2000" dirty="0">
                <a:latin typeface="Calibri"/>
                <a:cs typeface="Calibri"/>
              </a:rPr>
              <a:t>y th</a:t>
            </a:r>
            <a:r>
              <a:rPr sz="2000" spc="-25" dirty="0">
                <a:latin typeface="Calibri"/>
                <a:cs typeface="Calibri"/>
              </a:rPr>
              <a:t>a</a:t>
            </a:r>
            <a:r>
              <a:rPr sz="2000" dirty="0">
                <a:latin typeface="Calibri"/>
                <a:cs typeface="Calibri"/>
              </a:rPr>
              <a:t>t</a:t>
            </a:r>
            <a:endParaRPr sz="2000">
              <a:latin typeface="Calibri"/>
              <a:cs typeface="Calibri"/>
            </a:endParaRPr>
          </a:p>
        </p:txBody>
      </p:sp>
      <p:sp>
        <p:nvSpPr>
          <p:cNvPr id="4" name="object 4"/>
          <p:cNvSpPr/>
          <p:nvPr/>
        </p:nvSpPr>
        <p:spPr>
          <a:xfrm>
            <a:off x="2057400" y="2895600"/>
            <a:ext cx="5257800" cy="0"/>
          </a:xfrm>
          <a:custGeom>
            <a:avLst/>
            <a:gdLst/>
            <a:ahLst/>
            <a:cxnLst/>
            <a:rect l="l" t="t" r="r" b="b"/>
            <a:pathLst>
              <a:path w="5257800">
                <a:moveTo>
                  <a:pt x="0" y="0"/>
                </a:moveTo>
                <a:lnTo>
                  <a:pt x="5257800" y="0"/>
                </a:lnTo>
              </a:path>
            </a:pathLst>
          </a:custGeom>
          <a:ln w="9525">
            <a:solidFill>
              <a:srgbClr val="497DBA"/>
            </a:solidFill>
          </a:ln>
        </p:spPr>
        <p:txBody>
          <a:bodyPr wrap="square" lIns="0" tIns="0" rIns="0" bIns="0" rtlCol="0"/>
          <a:lstStyle/>
          <a:p>
            <a:endParaRPr/>
          </a:p>
        </p:txBody>
      </p:sp>
      <p:sp>
        <p:nvSpPr>
          <p:cNvPr id="5" name="object 5"/>
          <p:cNvSpPr/>
          <p:nvPr/>
        </p:nvSpPr>
        <p:spPr>
          <a:xfrm>
            <a:off x="304800" y="6324600"/>
            <a:ext cx="2895600" cy="0"/>
          </a:xfrm>
          <a:custGeom>
            <a:avLst/>
            <a:gdLst/>
            <a:ahLst/>
            <a:cxnLst/>
            <a:rect l="l" t="t" r="r" b="b"/>
            <a:pathLst>
              <a:path w="2895600">
                <a:moveTo>
                  <a:pt x="0" y="0"/>
                </a:moveTo>
                <a:lnTo>
                  <a:pt x="2895600" y="0"/>
                </a:lnTo>
              </a:path>
            </a:pathLst>
          </a:custGeom>
          <a:ln w="9525">
            <a:solidFill>
              <a:srgbClr val="497DBA"/>
            </a:solidFill>
          </a:ln>
        </p:spPr>
        <p:txBody>
          <a:bodyPr wrap="square" lIns="0" tIns="0" rIns="0" bIns="0" rtlCol="0"/>
          <a:lstStyle/>
          <a:p>
            <a:endParaRPr/>
          </a:p>
        </p:txBody>
      </p:sp>
      <p:sp>
        <p:nvSpPr>
          <p:cNvPr id="6" name="object 6"/>
          <p:cNvSpPr/>
          <p:nvPr/>
        </p:nvSpPr>
        <p:spPr>
          <a:xfrm>
            <a:off x="6324600" y="6324600"/>
            <a:ext cx="2590800" cy="0"/>
          </a:xfrm>
          <a:custGeom>
            <a:avLst/>
            <a:gdLst/>
            <a:ahLst/>
            <a:cxnLst/>
            <a:rect l="l" t="t" r="r" b="b"/>
            <a:pathLst>
              <a:path w="2590800">
                <a:moveTo>
                  <a:pt x="0" y="0"/>
                </a:moveTo>
                <a:lnTo>
                  <a:pt x="2590800" y="0"/>
                </a:lnTo>
              </a:path>
            </a:pathLst>
          </a:custGeom>
          <a:ln w="9525">
            <a:solidFill>
              <a:srgbClr val="497DBA"/>
            </a:solidFill>
          </a:ln>
        </p:spPr>
        <p:txBody>
          <a:bodyPr wrap="square" lIns="0" tIns="0" rIns="0" bIns="0" rtlCol="0"/>
          <a:lstStyle/>
          <a:p>
            <a:endParaRPr/>
          </a:p>
        </p:txBody>
      </p:sp>
      <p:sp>
        <p:nvSpPr>
          <p:cNvPr id="7" name="object 7"/>
          <p:cNvSpPr/>
          <p:nvPr/>
        </p:nvSpPr>
        <p:spPr>
          <a:xfrm>
            <a:off x="2057400" y="5105400"/>
            <a:ext cx="5257800" cy="0"/>
          </a:xfrm>
          <a:custGeom>
            <a:avLst/>
            <a:gdLst/>
            <a:ahLst/>
            <a:cxnLst/>
            <a:rect l="l" t="t" r="r" b="b"/>
            <a:pathLst>
              <a:path w="5257800">
                <a:moveTo>
                  <a:pt x="0" y="0"/>
                </a:moveTo>
                <a:lnTo>
                  <a:pt x="5257800" y="0"/>
                </a:lnTo>
              </a:path>
            </a:pathLst>
          </a:custGeom>
          <a:ln w="9525">
            <a:solidFill>
              <a:srgbClr val="497DBA"/>
            </a:solidFill>
          </a:ln>
        </p:spPr>
        <p:txBody>
          <a:bodyPr wrap="square" lIns="0" tIns="0" rIns="0" bIns="0" rtlCol="0"/>
          <a:lstStyle/>
          <a:p>
            <a:endParaRPr/>
          </a:p>
        </p:txBody>
      </p:sp>
      <p:sp>
        <p:nvSpPr>
          <p:cNvPr id="8" name="object 8"/>
          <p:cNvSpPr txBox="1"/>
          <p:nvPr/>
        </p:nvSpPr>
        <p:spPr>
          <a:xfrm>
            <a:off x="2062352" y="3043961"/>
            <a:ext cx="5166995" cy="2759075"/>
          </a:xfrm>
          <a:prstGeom prst="rect">
            <a:avLst/>
          </a:prstGeom>
        </p:spPr>
        <p:txBody>
          <a:bodyPr vert="horz" wrap="square" lIns="0" tIns="0" rIns="0" bIns="0" rtlCol="0">
            <a:spAutoFit/>
          </a:bodyPr>
          <a:lstStyle/>
          <a:p>
            <a:pPr marL="154940" algn="ctr">
              <a:lnSpc>
                <a:spcPct val="100000"/>
              </a:lnSpc>
            </a:pPr>
            <a:r>
              <a:rPr sz="1600" i="1" spc="-35" dirty="0">
                <a:latin typeface="Calibri"/>
                <a:cs typeface="Calibri"/>
              </a:rPr>
              <a:t>P</a:t>
            </a:r>
            <a:r>
              <a:rPr sz="1600" i="1" spc="-15" dirty="0">
                <a:latin typeface="Calibri"/>
                <a:cs typeface="Calibri"/>
              </a:rPr>
              <a:t>a</a:t>
            </a:r>
            <a:r>
              <a:rPr sz="1600" i="1" spc="-10" dirty="0">
                <a:latin typeface="Calibri"/>
                <a:cs typeface="Calibri"/>
              </a:rPr>
              <a:t>r</a:t>
            </a:r>
            <a:r>
              <a:rPr sz="1600" i="1" spc="-5" dirty="0">
                <a:latin typeface="Calibri"/>
                <a:cs typeface="Calibri"/>
              </a:rPr>
              <a:t>t</a:t>
            </a:r>
            <a:r>
              <a:rPr sz="1600" i="1" dirty="0">
                <a:latin typeface="Calibri"/>
                <a:cs typeface="Calibri"/>
              </a:rPr>
              <a:t>icip</a:t>
            </a:r>
            <a:r>
              <a:rPr sz="1600" i="1" spc="-10" dirty="0">
                <a:latin typeface="Calibri"/>
                <a:cs typeface="Calibri"/>
              </a:rPr>
              <a:t>a</a:t>
            </a:r>
            <a:r>
              <a:rPr sz="1600" i="1" spc="-30" dirty="0">
                <a:latin typeface="Calibri"/>
                <a:cs typeface="Calibri"/>
              </a:rPr>
              <a:t>n</a:t>
            </a:r>
            <a:r>
              <a:rPr sz="1600" i="1" spc="50" dirty="0">
                <a:latin typeface="Calibri"/>
                <a:cs typeface="Calibri"/>
              </a:rPr>
              <a:t>t</a:t>
            </a:r>
            <a:r>
              <a:rPr sz="1600" i="1" spc="-95" dirty="0">
                <a:latin typeface="Calibri"/>
                <a:cs typeface="Calibri"/>
              </a:rPr>
              <a:t>’</a:t>
            </a:r>
            <a:r>
              <a:rPr sz="1600" i="1" spc="-10" dirty="0">
                <a:latin typeface="Calibri"/>
                <a:cs typeface="Calibri"/>
              </a:rPr>
              <a:t>s</a:t>
            </a:r>
            <a:r>
              <a:rPr sz="1600" i="1" spc="-15" dirty="0">
                <a:latin typeface="Calibri"/>
                <a:cs typeface="Calibri"/>
              </a:rPr>
              <a:t> </a:t>
            </a:r>
            <a:r>
              <a:rPr sz="1600" i="1" spc="-10" dirty="0">
                <a:latin typeface="Calibri"/>
                <a:cs typeface="Calibri"/>
              </a:rPr>
              <a:t>Na</a:t>
            </a:r>
            <a:r>
              <a:rPr sz="1600" i="1" spc="-25" dirty="0">
                <a:latin typeface="Calibri"/>
                <a:cs typeface="Calibri"/>
              </a:rPr>
              <a:t>m</a:t>
            </a:r>
            <a:r>
              <a:rPr sz="1600" i="1" spc="-10" dirty="0">
                <a:latin typeface="Calibri"/>
                <a:cs typeface="Calibri"/>
              </a:rPr>
              <a:t>e</a:t>
            </a:r>
            <a:endParaRPr sz="1600">
              <a:latin typeface="Calibri"/>
              <a:cs typeface="Calibri"/>
            </a:endParaRPr>
          </a:p>
          <a:p>
            <a:pPr>
              <a:lnSpc>
                <a:spcPct val="100000"/>
              </a:lnSpc>
            </a:pPr>
            <a:endParaRPr sz="1600">
              <a:latin typeface="Times New Roman"/>
              <a:cs typeface="Times New Roman"/>
            </a:endParaRPr>
          </a:p>
          <a:p>
            <a:pPr>
              <a:lnSpc>
                <a:spcPct val="100000"/>
              </a:lnSpc>
              <a:spcBef>
                <a:spcPts val="2"/>
              </a:spcBef>
            </a:pPr>
            <a:endParaRPr sz="1400">
              <a:latin typeface="Times New Roman"/>
              <a:cs typeface="Times New Roman"/>
            </a:endParaRPr>
          </a:p>
          <a:p>
            <a:pPr marL="80010" algn="ctr">
              <a:lnSpc>
                <a:spcPct val="100000"/>
              </a:lnSpc>
            </a:pPr>
            <a:r>
              <a:rPr sz="2000" spc="-5" dirty="0">
                <a:latin typeface="Calibri"/>
                <a:cs typeface="Calibri"/>
              </a:rPr>
              <a:t>ha</a:t>
            </a:r>
            <a:r>
              <a:rPr sz="2000" dirty="0">
                <a:latin typeface="Calibri"/>
                <a:cs typeface="Calibri"/>
              </a:rPr>
              <a:t>s</a:t>
            </a:r>
            <a:r>
              <a:rPr sz="2000" spc="-5" dirty="0">
                <a:latin typeface="Calibri"/>
                <a:cs typeface="Calibri"/>
              </a:rPr>
              <a:t> </a:t>
            </a:r>
            <a:r>
              <a:rPr sz="2000" spc="-10" dirty="0">
                <a:latin typeface="Calibri"/>
                <a:cs typeface="Calibri"/>
              </a:rPr>
              <a:t>c</a:t>
            </a:r>
            <a:r>
              <a:rPr sz="2000" spc="-5" dirty="0">
                <a:latin typeface="Calibri"/>
                <a:cs typeface="Calibri"/>
              </a:rPr>
              <a:t>ompl</a:t>
            </a:r>
            <a:r>
              <a:rPr sz="2000" spc="-15" dirty="0">
                <a:latin typeface="Calibri"/>
                <a:cs typeface="Calibri"/>
              </a:rPr>
              <a:t>e</a:t>
            </a:r>
            <a:r>
              <a:rPr sz="2000" spc="-25" dirty="0">
                <a:latin typeface="Calibri"/>
                <a:cs typeface="Calibri"/>
              </a:rPr>
              <a:t>t</a:t>
            </a:r>
            <a:r>
              <a:rPr sz="2000" dirty="0">
                <a:latin typeface="Calibri"/>
                <a:cs typeface="Calibri"/>
              </a:rPr>
              <a:t>ed</a:t>
            </a:r>
            <a:endParaRPr sz="2000">
              <a:latin typeface="Calibri"/>
              <a:cs typeface="Calibri"/>
            </a:endParaRPr>
          </a:p>
          <a:p>
            <a:pPr>
              <a:lnSpc>
                <a:spcPct val="100000"/>
              </a:lnSpc>
              <a:spcBef>
                <a:spcPts val="32"/>
              </a:spcBef>
            </a:pPr>
            <a:endParaRPr sz="2100">
              <a:latin typeface="Times New Roman"/>
              <a:cs typeface="Times New Roman"/>
            </a:endParaRPr>
          </a:p>
          <a:p>
            <a:pPr marL="837565" marR="748665" algn="ctr">
              <a:lnSpc>
                <a:spcPct val="100000"/>
              </a:lnSpc>
            </a:pPr>
            <a:r>
              <a:rPr sz="2400" b="1" dirty="0">
                <a:latin typeface="Times New Roman"/>
                <a:cs typeface="Times New Roman"/>
              </a:rPr>
              <a:t>T</a:t>
            </a:r>
            <a:r>
              <a:rPr sz="2400" b="1" spc="-10" dirty="0">
                <a:latin typeface="Times New Roman"/>
                <a:cs typeface="Times New Roman"/>
              </a:rPr>
              <a:t>h</a:t>
            </a:r>
            <a:r>
              <a:rPr sz="2400" b="1" dirty="0">
                <a:latin typeface="Times New Roman"/>
                <a:cs typeface="Times New Roman"/>
              </a:rPr>
              <a:t>e</a:t>
            </a:r>
            <a:r>
              <a:rPr sz="2400" b="1" spc="-10" dirty="0">
                <a:latin typeface="Times New Roman"/>
                <a:cs typeface="Times New Roman"/>
              </a:rPr>
              <a:t> </a:t>
            </a:r>
            <a:r>
              <a:rPr sz="2400" b="1" dirty="0">
                <a:latin typeface="Times New Roman"/>
                <a:cs typeface="Times New Roman"/>
              </a:rPr>
              <a:t>Cold</a:t>
            </a:r>
            <a:r>
              <a:rPr sz="2400" b="1" spc="5" dirty="0">
                <a:latin typeface="Times New Roman"/>
                <a:cs typeface="Times New Roman"/>
              </a:rPr>
              <a:t> </a:t>
            </a:r>
            <a:r>
              <a:rPr sz="2400" b="1" dirty="0">
                <a:latin typeface="Times New Roman"/>
                <a:cs typeface="Times New Roman"/>
              </a:rPr>
              <a:t>and F</a:t>
            </a:r>
            <a:r>
              <a:rPr sz="2400" b="1" spc="5" dirty="0">
                <a:latin typeface="Times New Roman"/>
                <a:cs typeface="Times New Roman"/>
              </a:rPr>
              <a:t>l</a:t>
            </a:r>
            <a:r>
              <a:rPr sz="2400" b="1" dirty="0">
                <a:latin typeface="Times New Roman"/>
                <a:cs typeface="Times New Roman"/>
              </a:rPr>
              <a:t>u</a:t>
            </a:r>
            <a:r>
              <a:rPr sz="2400" b="1" spc="-15" dirty="0">
                <a:latin typeface="Times New Roman"/>
                <a:cs typeface="Times New Roman"/>
              </a:rPr>
              <a:t> </a:t>
            </a:r>
            <a:r>
              <a:rPr sz="2400" b="1" dirty="0">
                <a:latin typeface="Times New Roman"/>
                <a:cs typeface="Times New Roman"/>
              </a:rPr>
              <a:t>Self</a:t>
            </a:r>
            <a:r>
              <a:rPr sz="2400" b="1" spc="-5" dirty="0">
                <a:latin typeface="Times New Roman"/>
                <a:cs typeface="Times New Roman"/>
              </a:rPr>
              <a:t> </a:t>
            </a:r>
            <a:r>
              <a:rPr sz="2400" b="1" dirty="0">
                <a:latin typeface="Times New Roman"/>
                <a:cs typeface="Times New Roman"/>
              </a:rPr>
              <a:t>Ca</a:t>
            </a:r>
            <a:r>
              <a:rPr sz="2400" b="1" spc="-55" dirty="0">
                <a:latin typeface="Times New Roman"/>
                <a:cs typeface="Times New Roman"/>
              </a:rPr>
              <a:t>r</a:t>
            </a:r>
            <a:r>
              <a:rPr sz="2400" b="1" dirty="0">
                <a:latin typeface="Times New Roman"/>
                <a:cs typeface="Times New Roman"/>
              </a:rPr>
              <a:t>e Computer</a:t>
            </a:r>
            <a:r>
              <a:rPr sz="2400" b="1" spc="-60" dirty="0">
                <a:latin typeface="Times New Roman"/>
                <a:cs typeface="Times New Roman"/>
              </a:rPr>
              <a:t> </a:t>
            </a:r>
            <a:r>
              <a:rPr sz="2400" b="1" dirty="0">
                <a:latin typeface="Times New Roman"/>
                <a:cs typeface="Times New Roman"/>
              </a:rPr>
              <a:t>Based</a:t>
            </a:r>
            <a:r>
              <a:rPr sz="2400" b="1" spc="-40" dirty="0">
                <a:latin typeface="Times New Roman"/>
                <a:cs typeface="Times New Roman"/>
              </a:rPr>
              <a:t> </a:t>
            </a:r>
            <a:r>
              <a:rPr sz="2400" b="1" spc="-185" dirty="0">
                <a:latin typeface="Times New Roman"/>
                <a:cs typeface="Times New Roman"/>
              </a:rPr>
              <a:t>T</a:t>
            </a:r>
            <a:r>
              <a:rPr sz="2400" b="1" dirty="0">
                <a:latin typeface="Times New Roman"/>
                <a:cs typeface="Times New Roman"/>
              </a:rPr>
              <a:t>raining</a:t>
            </a:r>
            <a:endParaRPr sz="2400">
              <a:latin typeface="Times New Roman"/>
              <a:cs typeface="Times New Roman"/>
            </a:endParaRPr>
          </a:p>
          <a:p>
            <a:pPr marL="12700" marR="5080" algn="ctr">
              <a:lnSpc>
                <a:spcPct val="100000"/>
              </a:lnSpc>
              <a:spcBef>
                <a:spcPts val="2020"/>
              </a:spcBef>
            </a:pPr>
            <a:r>
              <a:rPr sz="1600" i="1" spc="-15" dirty="0">
                <a:latin typeface="Calibri"/>
                <a:cs typeface="Calibri"/>
              </a:rPr>
              <a:t>Thi</a:t>
            </a:r>
            <a:r>
              <a:rPr sz="1600" i="1" spc="-10" dirty="0">
                <a:latin typeface="Calibri"/>
                <a:cs typeface="Calibri"/>
              </a:rPr>
              <a:t>s </a:t>
            </a:r>
            <a:r>
              <a:rPr sz="1600" i="1" spc="-30" dirty="0">
                <a:latin typeface="Calibri"/>
                <a:cs typeface="Calibri"/>
              </a:rPr>
              <a:t>c</a:t>
            </a:r>
            <a:r>
              <a:rPr sz="1600" i="1" spc="-10" dirty="0">
                <a:latin typeface="Calibri"/>
                <a:cs typeface="Calibri"/>
              </a:rPr>
              <a:t>er</a:t>
            </a:r>
            <a:r>
              <a:rPr sz="1600" i="1" spc="-5" dirty="0">
                <a:latin typeface="Calibri"/>
                <a:cs typeface="Calibri"/>
              </a:rPr>
              <a:t>tifi</a:t>
            </a:r>
            <a:r>
              <a:rPr sz="1600" i="1" spc="-30" dirty="0">
                <a:latin typeface="Calibri"/>
                <a:cs typeface="Calibri"/>
              </a:rPr>
              <a:t>c</a:t>
            </a:r>
            <a:r>
              <a:rPr sz="1600" i="1" spc="-15" dirty="0">
                <a:latin typeface="Calibri"/>
                <a:cs typeface="Calibri"/>
              </a:rPr>
              <a:t>a</a:t>
            </a:r>
            <a:r>
              <a:rPr sz="1600" i="1" spc="-25" dirty="0">
                <a:latin typeface="Calibri"/>
                <a:cs typeface="Calibri"/>
              </a:rPr>
              <a:t>t</a:t>
            </a:r>
            <a:r>
              <a:rPr sz="1600" i="1" spc="-10" dirty="0">
                <a:latin typeface="Calibri"/>
                <a:cs typeface="Calibri"/>
              </a:rPr>
              <a:t>e</a:t>
            </a:r>
            <a:r>
              <a:rPr sz="1600" i="1" spc="-25" dirty="0">
                <a:latin typeface="Calibri"/>
                <a:cs typeface="Calibri"/>
              </a:rPr>
              <a:t> </a:t>
            </a:r>
            <a:r>
              <a:rPr sz="1600" i="1" spc="-5" dirty="0">
                <a:latin typeface="Calibri"/>
                <a:cs typeface="Calibri"/>
              </a:rPr>
              <a:t>is</a:t>
            </a:r>
            <a:r>
              <a:rPr sz="1600" i="1" spc="-15" dirty="0">
                <a:latin typeface="Calibri"/>
                <a:cs typeface="Calibri"/>
              </a:rPr>
              <a:t> g</a:t>
            </a:r>
            <a:r>
              <a:rPr sz="1600" i="1" spc="-20" dirty="0">
                <a:latin typeface="Calibri"/>
                <a:cs typeface="Calibri"/>
              </a:rPr>
              <a:t>o</a:t>
            </a:r>
            <a:r>
              <a:rPr sz="1600" i="1" spc="-15" dirty="0">
                <a:latin typeface="Calibri"/>
                <a:cs typeface="Calibri"/>
              </a:rPr>
              <a:t>o</a:t>
            </a:r>
            <a:r>
              <a:rPr sz="1600" i="1" spc="-10" dirty="0">
                <a:latin typeface="Calibri"/>
                <a:cs typeface="Calibri"/>
              </a:rPr>
              <a:t>d</a:t>
            </a:r>
            <a:r>
              <a:rPr sz="1600" i="1" spc="25" dirty="0">
                <a:latin typeface="Calibri"/>
                <a:cs typeface="Calibri"/>
              </a:rPr>
              <a:t> </a:t>
            </a:r>
            <a:r>
              <a:rPr sz="1600" i="1" spc="-25" dirty="0">
                <a:latin typeface="Calibri"/>
                <a:cs typeface="Calibri"/>
              </a:rPr>
              <a:t>f</a:t>
            </a:r>
            <a:r>
              <a:rPr sz="1600" i="1" spc="-15" dirty="0">
                <a:latin typeface="Calibri"/>
                <a:cs typeface="Calibri"/>
              </a:rPr>
              <a:t>o</a:t>
            </a:r>
            <a:r>
              <a:rPr sz="1600" i="1" spc="-10" dirty="0">
                <a:latin typeface="Calibri"/>
                <a:cs typeface="Calibri"/>
              </a:rPr>
              <a:t>r</a:t>
            </a:r>
            <a:r>
              <a:rPr sz="1600" i="1" spc="10" dirty="0">
                <a:latin typeface="Calibri"/>
                <a:cs typeface="Calibri"/>
              </a:rPr>
              <a:t> </a:t>
            </a:r>
            <a:r>
              <a:rPr sz="1600" i="1" spc="-10" dirty="0">
                <a:latin typeface="Calibri"/>
                <a:cs typeface="Calibri"/>
              </a:rPr>
              <a:t>limited</a:t>
            </a:r>
            <a:r>
              <a:rPr sz="1600" i="1" spc="-30" dirty="0">
                <a:latin typeface="Calibri"/>
                <a:cs typeface="Calibri"/>
              </a:rPr>
              <a:t> c</a:t>
            </a:r>
            <a:r>
              <a:rPr sz="1600" i="1" spc="-15" dirty="0">
                <a:latin typeface="Calibri"/>
                <a:cs typeface="Calibri"/>
              </a:rPr>
              <a:t>ol</a:t>
            </a:r>
            <a:r>
              <a:rPr sz="1600" i="1" spc="-10" dirty="0">
                <a:latin typeface="Calibri"/>
                <a:cs typeface="Calibri"/>
              </a:rPr>
              <a:t>d</a:t>
            </a:r>
            <a:r>
              <a:rPr sz="1600" i="1" spc="5" dirty="0">
                <a:latin typeface="Calibri"/>
                <a:cs typeface="Calibri"/>
              </a:rPr>
              <a:t> </a:t>
            </a:r>
            <a:r>
              <a:rPr sz="1600" i="1" spc="-15" dirty="0">
                <a:latin typeface="Calibri"/>
                <a:cs typeface="Calibri"/>
              </a:rPr>
              <a:t>a</a:t>
            </a:r>
            <a:r>
              <a:rPr sz="1600" i="1" spc="-20" dirty="0">
                <a:latin typeface="Calibri"/>
                <a:cs typeface="Calibri"/>
              </a:rPr>
              <a:t>n</a:t>
            </a:r>
            <a:r>
              <a:rPr sz="1600" i="1" spc="-10" dirty="0">
                <a:latin typeface="Calibri"/>
                <a:cs typeface="Calibri"/>
              </a:rPr>
              <a:t>d</a:t>
            </a:r>
            <a:r>
              <a:rPr sz="1600" i="1" spc="15" dirty="0">
                <a:latin typeface="Calibri"/>
                <a:cs typeface="Calibri"/>
              </a:rPr>
              <a:t> </a:t>
            </a:r>
            <a:r>
              <a:rPr sz="1600" i="1" spc="-10" dirty="0">
                <a:latin typeface="Calibri"/>
                <a:cs typeface="Calibri"/>
              </a:rPr>
              <a:t>flu </a:t>
            </a:r>
            <a:r>
              <a:rPr sz="1600" i="1" spc="-55" dirty="0">
                <a:latin typeface="Calibri"/>
                <a:cs typeface="Calibri"/>
              </a:rPr>
              <a:t>O</a:t>
            </a:r>
            <a:r>
              <a:rPr sz="1600" i="1" spc="-35" dirty="0">
                <a:latin typeface="Calibri"/>
                <a:cs typeface="Calibri"/>
              </a:rPr>
              <a:t>T</a:t>
            </a:r>
            <a:r>
              <a:rPr sz="1600" i="1" spc="-10" dirty="0">
                <a:latin typeface="Calibri"/>
                <a:cs typeface="Calibri"/>
              </a:rPr>
              <a:t>C medi</a:t>
            </a:r>
            <a:r>
              <a:rPr sz="1600" i="1" spc="-25" dirty="0">
                <a:latin typeface="Calibri"/>
                <a:cs typeface="Calibri"/>
              </a:rPr>
              <a:t>c</a:t>
            </a:r>
            <a:r>
              <a:rPr sz="1600" i="1" spc="-15" dirty="0">
                <a:latin typeface="Calibri"/>
                <a:cs typeface="Calibri"/>
              </a:rPr>
              <a:t>at</a:t>
            </a:r>
            <a:r>
              <a:rPr sz="1600" i="1" dirty="0">
                <a:latin typeface="Calibri"/>
                <a:cs typeface="Calibri"/>
              </a:rPr>
              <a:t>i</a:t>
            </a:r>
            <a:r>
              <a:rPr sz="1600" i="1" spc="-15" dirty="0">
                <a:latin typeface="Calibri"/>
                <a:cs typeface="Calibri"/>
              </a:rPr>
              <a:t>o</a:t>
            </a:r>
            <a:r>
              <a:rPr sz="1600" i="1" spc="-20" dirty="0">
                <a:latin typeface="Calibri"/>
                <a:cs typeface="Calibri"/>
              </a:rPr>
              <a:t>n</a:t>
            </a:r>
            <a:r>
              <a:rPr sz="1600" i="1" spc="-10" dirty="0">
                <a:latin typeface="Calibri"/>
                <a:cs typeface="Calibri"/>
              </a:rPr>
              <a:t>s</a:t>
            </a:r>
            <a:r>
              <a:rPr sz="1600" i="1" spc="-5" dirty="0">
                <a:latin typeface="Calibri"/>
                <a:cs typeface="Calibri"/>
              </a:rPr>
              <a:t> </a:t>
            </a:r>
            <a:r>
              <a:rPr sz="1600" i="1" spc="-25" dirty="0">
                <a:latin typeface="Calibri"/>
                <a:cs typeface="Calibri"/>
              </a:rPr>
              <a:t>f</a:t>
            </a:r>
            <a:r>
              <a:rPr sz="1600" i="1" spc="-15" dirty="0">
                <a:latin typeface="Calibri"/>
                <a:cs typeface="Calibri"/>
              </a:rPr>
              <a:t>o</a:t>
            </a:r>
            <a:r>
              <a:rPr sz="1600" i="1" spc="-10" dirty="0">
                <a:latin typeface="Calibri"/>
                <a:cs typeface="Calibri"/>
              </a:rPr>
              <a:t>r</a:t>
            </a:r>
            <a:r>
              <a:rPr sz="1600" i="1" spc="-5" dirty="0">
                <a:latin typeface="Calibri"/>
                <a:cs typeface="Calibri"/>
              </a:rPr>
              <a:t> </a:t>
            </a:r>
            <a:r>
              <a:rPr sz="1600" i="1" spc="-10" dirty="0">
                <a:latin typeface="Calibri"/>
                <a:cs typeface="Calibri"/>
              </a:rPr>
              <a:t>6</a:t>
            </a:r>
            <a:r>
              <a:rPr sz="1600" i="1" spc="5" dirty="0">
                <a:latin typeface="Calibri"/>
                <a:cs typeface="Calibri"/>
              </a:rPr>
              <a:t> </a:t>
            </a:r>
            <a:r>
              <a:rPr sz="1600" i="1" spc="-15" dirty="0">
                <a:latin typeface="Calibri"/>
                <a:cs typeface="Calibri"/>
              </a:rPr>
              <a:t>mo</a:t>
            </a:r>
            <a:r>
              <a:rPr sz="1600" i="1" spc="-30" dirty="0">
                <a:latin typeface="Calibri"/>
                <a:cs typeface="Calibri"/>
              </a:rPr>
              <a:t>n</a:t>
            </a:r>
            <a:r>
              <a:rPr sz="1600" i="1" spc="-10" dirty="0">
                <a:latin typeface="Calibri"/>
                <a:cs typeface="Calibri"/>
              </a:rPr>
              <a:t>t</a:t>
            </a:r>
            <a:r>
              <a:rPr sz="1600" i="1" spc="-15" dirty="0">
                <a:latin typeface="Calibri"/>
                <a:cs typeface="Calibri"/>
              </a:rPr>
              <a:t>h</a:t>
            </a:r>
            <a:r>
              <a:rPr sz="1600" i="1" spc="-10" dirty="0">
                <a:latin typeface="Calibri"/>
                <a:cs typeface="Calibri"/>
              </a:rPr>
              <a:t>s</a:t>
            </a:r>
            <a:r>
              <a:rPr sz="1600" i="1" spc="15" dirty="0">
                <a:latin typeface="Calibri"/>
                <a:cs typeface="Calibri"/>
              </a:rPr>
              <a:t> </a:t>
            </a:r>
            <a:r>
              <a:rPr sz="1600" i="1" spc="-10" dirty="0">
                <a:latin typeface="Calibri"/>
                <a:cs typeface="Calibri"/>
              </a:rPr>
              <a:t>from</a:t>
            </a:r>
            <a:r>
              <a:rPr sz="1600" i="1" spc="5" dirty="0">
                <a:latin typeface="Calibri"/>
                <a:cs typeface="Calibri"/>
              </a:rPr>
              <a:t> </a:t>
            </a:r>
            <a:r>
              <a:rPr sz="1600" i="1" spc="-10" dirty="0">
                <a:latin typeface="Calibri"/>
                <a:cs typeface="Calibri"/>
              </a:rPr>
              <a:t>t</a:t>
            </a:r>
            <a:r>
              <a:rPr sz="1600" i="1" spc="-15" dirty="0">
                <a:latin typeface="Calibri"/>
                <a:cs typeface="Calibri"/>
              </a:rPr>
              <a:t>h</a:t>
            </a:r>
            <a:r>
              <a:rPr sz="1600" i="1" spc="-10" dirty="0">
                <a:latin typeface="Calibri"/>
                <a:cs typeface="Calibri"/>
              </a:rPr>
              <a:t>e</a:t>
            </a:r>
            <a:r>
              <a:rPr sz="1600" i="1" dirty="0">
                <a:latin typeface="Calibri"/>
                <a:cs typeface="Calibri"/>
              </a:rPr>
              <a:t> </a:t>
            </a:r>
            <a:r>
              <a:rPr sz="1600" i="1" spc="-15" dirty="0">
                <a:latin typeface="Calibri"/>
                <a:cs typeface="Calibri"/>
              </a:rPr>
              <a:t>d</a:t>
            </a:r>
            <a:r>
              <a:rPr sz="1600" i="1" spc="-20" dirty="0">
                <a:latin typeface="Calibri"/>
                <a:cs typeface="Calibri"/>
              </a:rPr>
              <a:t>at</a:t>
            </a:r>
            <a:r>
              <a:rPr sz="1600" i="1" spc="-10" dirty="0">
                <a:latin typeface="Calibri"/>
                <a:cs typeface="Calibri"/>
              </a:rPr>
              <a:t>e</a:t>
            </a:r>
            <a:r>
              <a:rPr sz="1600" i="1" spc="10" dirty="0">
                <a:latin typeface="Calibri"/>
                <a:cs typeface="Calibri"/>
              </a:rPr>
              <a:t> </a:t>
            </a:r>
            <a:r>
              <a:rPr sz="1600" i="1" spc="-15" dirty="0">
                <a:latin typeface="Calibri"/>
                <a:cs typeface="Calibri"/>
              </a:rPr>
              <a:t>be</a:t>
            </a:r>
            <a:r>
              <a:rPr sz="1600" i="1" dirty="0">
                <a:latin typeface="Calibri"/>
                <a:cs typeface="Calibri"/>
              </a:rPr>
              <a:t>l</a:t>
            </a:r>
            <a:r>
              <a:rPr sz="1600" i="1" spc="-25" dirty="0">
                <a:latin typeface="Calibri"/>
                <a:cs typeface="Calibri"/>
              </a:rPr>
              <a:t>o</a:t>
            </a:r>
            <a:r>
              <a:rPr sz="1600" i="1" spc="-15" dirty="0">
                <a:latin typeface="Calibri"/>
                <a:cs typeface="Calibri"/>
              </a:rPr>
              <a:t>w</a:t>
            </a:r>
            <a:endParaRPr sz="1600">
              <a:latin typeface="Calibri"/>
              <a:cs typeface="Calibri"/>
            </a:endParaRPr>
          </a:p>
        </p:txBody>
      </p:sp>
      <p:sp>
        <p:nvSpPr>
          <p:cNvPr id="9" name="object 9"/>
          <p:cNvSpPr txBox="1"/>
          <p:nvPr/>
        </p:nvSpPr>
        <p:spPr>
          <a:xfrm>
            <a:off x="573430" y="6412712"/>
            <a:ext cx="2127885" cy="254635"/>
          </a:xfrm>
          <a:prstGeom prst="rect">
            <a:avLst/>
          </a:prstGeom>
        </p:spPr>
        <p:txBody>
          <a:bodyPr vert="horz" wrap="square" lIns="0" tIns="0" rIns="0" bIns="0" rtlCol="0">
            <a:spAutoFit/>
          </a:bodyPr>
          <a:lstStyle/>
          <a:p>
            <a:pPr marL="12700">
              <a:lnSpc>
                <a:spcPct val="100000"/>
              </a:lnSpc>
            </a:pPr>
            <a:r>
              <a:rPr sz="1800" spc="-10" dirty="0">
                <a:latin typeface="Calibri"/>
                <a:cs typeface="Calibri"/>
              </a:rPr>
              <a:t>P</a:t>
            </a:r>
            <a:r>
              <a:rPr sz="1800" dirty="0">
                <a:latin typeface="Calibri"/>
                <a:cs typeface="Calibri"/>
              </a:rPr>
              <a:t>harma</a:t>
            </a:r>
            <a:r>
              <a:rPr sz="1800" spc="-10" dirty="0">
                <a:latin typeface="Calibri"/>
                <a:cs typeface="Calibri"/>
              </a:rPr>
              <a:t>ci</a:t>
            </a:r>
            <a:r>
              <a:rPr sz="1800" spc="-25" dirty="0">
                <a:latin typeface="Calibri"/>
                <a:cs typeface="Calibri"/>
              </a:rPr>
              <a:t>s</a:t>
            </a:r>
            <a:r>
              <a:rPr sz="1800" spc="50" dirty="0">
                <a:latin typeface="Calibri"/>
                <a:cs typeface="Calibri"/>
              </a:rPr>
              <a:t>t</a:t>
            </a:r>
            <a:r>
              <a:rPr sz="1800" spc="-120" dirty="0">
                <a:latin typeface="Calibri"/>
                <a:cs typeface="Calibri"/>
              </a:rPr>
              <a:t>’</a:t>
            </a:r>
            <a:r>
              <a:rPr sz="1800" dirty="0">
                <a:latin typeface="Calibri"/>
                <a:cs typeface="Calibri"/>
              </a:rPr>
              <a:t>s Sign</a:t>
            </a:r>
            <a:r>
              <a:rPr sz="1800" spc="-10" dirty="0">
                <a:latin typeface="Calibri"/>
                <a:cs typeface="Calibri"/>
              </a:rPr>
              <a:t>a</a:t>
            </a:r>
            <a:r>
              <a:rPr sz="1800" dirty="0">
                <a:latin typeface="Calibri"/>
                <a:cs typeface="Calibri"/>
              </a:rPr>
              <a:t>tu</a:t>
            </a:r>
            <a:r>
              <a:rPr sz="1800" spc="-35" dirty="0">
                <a:latin typeface="Calibri"/>
                <a:cs typeface="Calibri"/>
              </a:rPr>
              <a:t>r</a:t>
            </a:r>
            <a:r>
              <a:rPr sz="1800" dirty="0">
                <a:latin typeface="Calibri"/>
                <a:cs typeface="Calibri"/>
              </a:rPr>
              <a:t>e</a:t>
            </a:r>
            <a:endParaRPr sz="1800">
              <a:latin typeface="Calibri"/>
              <a:cs typeface="Calibri"/>
            </a:endParaRPr>
          </a:p>
        </p:txBody>
      </p:sp>
      <p:sp>
        <p:nvSpPr>
          <p:cNvPr id="10" name="object 10"/>
          <p:cNvSpPr txBox="1"/>
          <p:nvPr/>
        </p:nvSpPr>
        <p:spPr>
          <a:xfrm>
            <a:off x="7351521" y="6412712"/>
            <a:ext cx="461009" cy="254635"/>
          </a:xfrm>
          <a:prstGeom prst="rect">
            <a:avLst/>
          </a:prstGeom>
        </p:spPr>
        <p:txBody>
          <a:bodyPr vert="horz" wrap="square" lIns="0" tIns="0" rIns="0" bIns="0" rtlCol="0">
            <a:spAutoFit/>
          </a:bodyPr>
          <a:lstStyle/>
          <a:p>
            <a:pPr marL="12700">
              <a:lnSpc>
                <a:spcPct val="100000"/>
              </a:lnSpc>
            </a:pPr>
            <a:r>
              <a:rPr sz="1800" spc="-5" dirty="0">
                <a:latin typeface="Calibri"/>
                <a:cs typeface="Calibri"/>
              </a:rPr>
              <a:t>D</a:t>
            </a:r>
            <a:r>
              <a:rPr sz="1800" spc="-20" dirty="0">
                <a:latin typeface="Calibri"/>
                <a:cs typeface="Calibri"/>
              </a:rPr>
              <a:t>a</a:t>
            </a:r>
            <a:r>
              <a:rPr sz="1800" spc="-30" dirty="0">
                <a:latin typeface="Calibri"/>
                <a:cs typeface="Calibri"/>
              </a:rPr>
              <a:t>t</a:t>
            </a:r>
            <a:r>
              <a:rPr sz="1800" dirty="0">
                <a:latin typeface="Calibri"/>
                <a:cs typeface="Calibri"/>
              </a:rPr>
              <a:t>e</a:t>
            </a:r>
            <a:endParaRPr sz="1800">
              <a:latin typeface="Calibri"/>
              <a:cs typeface="Calibri"/>
            </a:endParaRPr>
          </a:p>
        </p:txBody>
      </p:sp>
      <p:sp>
        <p:nvSpPr>
          <p:cNvPr id="11" name="object 11"/>
          <p:cNvSpPr txBox="1"/>
          <p:nvPr/>
        </p:nvSpPr>
        <p:spPr>
          <a:xfrm>
            <a:off x="8504935" y="6465214"/>
            <a:ext cx="102870" cy="177800"/>
          </a:xfrm>
          <a:prstGeom prst="rect">
            <a:avLst/>
          </a:prstGeom>
        </p:spPr>
        <p:txBody>
          <a:bodyPr vert="horz" wrap="square" lIns="0" tIns="0" rIns="0" bIns="0" rtlCol="0">
            <a:spAutoFit/>
          </a:bodyPr>
          <a:lstStyle/>
          <a:p>
            <a:pPr marL="12700">
              <a:lnSpc>
                <a:spcPct val="100000"/>
              </a:lnSpc>
            </a:pPr>
            <a:r>
              <a:rPr sz="1200" spc="-10" dirty="0">
                <a:solidFill>
                  <a:srgbClr val="888888"/>
                </a:solidFill>
                <a:latin typeface="Calibri"/>
                <a:cs typeface="Calibri"/>
              </a:rPr>
              <a:t>1</a:t>
            </a:r>
            <a:endParaRPr sz="1200">
              <a:latin typeface="Calibri"/>
              <a:cs typeface="Calibri"/>
            </a:endParaRPr>
          </a:p>
        </p:txBody>
      </p:sp>
    </p:spTree>
    <p:extLst>
      <p:ext uri="{BB962C8B-B14F-4D97-AF65-F5344CB8AC3E}">
        <p14:creationId xmlns:p14="http://schemas.microsoft.com/office/powerpoint/2010/main" val="985000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lstStyle/>
          <a:p>
            <a:r>
              <a:rPr lang="en-US" dirty="0" smtClean="0"/>
              <a:t>Vickery, D.M., Fries, J.F. </a:t>
            </a:r>
            <a:r>
              <a:rPr lang="en-US" i="1" dirty="0" smtClean="0"/>
              <a:t>Take Care of Yourself: The Complete Illustrated Guide to Medical Self-Care</a:t>
            </a:r>
            <a:r>
              <a:rPr lang="en-US" dirty="0" smtClean="0"/>
              <a:t>, 9</a:t>
            </a:r>
            <a:r>
              <a:rPr lang="en-US" baseline="30000" dirty="0" smtClean="0"/>
              <a:t>th</a:t>
            </a:r>
            <a:r>
              <a:rPr lang="en-US" dirty="0" smtClean="0"/>
              <a:t> ed. Philadelphia, PA: De Capo Press, 2009.</a:t>
            </a:r>
            <a:endParaRPr lang="en-US" i="1"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Bacterial versus Viral Infections</a:t>
            </a:r>
            <a:endParaRPr lang="en-US" dirty="0"/>
          </a:p>
        </p:txBody>
      </p:sp>
      <p:sp>
        <p:nvSpPr>
          <p:cNvPr id="3" name="Content Placeholder 2"/>
          <p:cNvSpPr>
            <a:spLocks noGrp="1"/>
          </p:cNvSpPr>
          <p:nvPr>
            <p:ph sz="quarter" idx="1"/>
          </p:nvPr>
        </p:nvSpPr>
        <p:spPr>
          <a:xfrm>
            <a:off x="304800" y="1600200"/>
            <a:ext cx="8534400" cy="4953000"/>
          </a:xfrm>
        </p:spPr>
        <p:txBody>
          <a:bodyPr>
            <a:normAutofit lnSpcReduction="10000"/>
          </a:bodyPr>
          <a:lstStyle/>
          <a:p>
            <a:r>
              <a:rPr lang="en-US" dirty="0" smtClean="0"/>
              <a:t>Bacteria can exist as independent (free-living) microorganisms or as parasites (dependent upon another organism for life).</a:t>
            </a:r>
          </a:p>
          <a:p>
            <a:pPr lvl="1"/>
            <a:r>
              <a:rPr lang="en-US" dirty="0" smtClean="0"/>
              <a:t>Examples of illnesses caused by a bacteria include strep throat, most urinary tract infections, and gonorrhea.</a:t>
            </a:r>
          </a:p>
          <a:p>
            <a:pPr lvl="1"/>
            <a:r>
              <a:rPr lang="en-US" dirty="0" smtClean="0"/>
              <a:t>Bacterial infections </a:t>
            </a:r>
            <a:r>
              <a:rPr lang="en-US" b="1" dirty="0" smtClean="0"/>
              <a:t>ARE</a:t>
            </a:r>
            <a:r>
              <a:rPr lang="en-US" dirty="0" smtClean="0"/>
              <a:t> treated with antibiotics (penicillin, etc.).</a:t>
            </a:r>
          </a:p>
          <a:p>
            <a:pPr lvl="1"/>
            <a:endParaRPr lang="en-US" dirty="0" smtClean="0"/>
          </a:p>
          <a:p>
            <a:r>
              <a:rPr lang="en-US" dirty="0" smtClean="0"/>
              <a:t>Viruses are microorganisms smaller than a bacteria, which cannot grow or reproduce apart from being inside another living cell. </a:t>
            </a:r>
          </a:p>
          <a:p>
            <a:pPr lvl="1"/>
            <a:r>
              <a:rPr lang="en-US" dirty="0" smtClean="0"/>
              <a:t>Examples of illnesses caused by a virus include the common cold, the flu, HIV/AIDs, and hepatitis.</a:t>
            </a:r>
          </a:p>
          <a:p>
            <a:pPr lvl="1"/>
            <a:r>
              <a:rPr lang="en-US" dirty="0" smtClean="0"/>
              <a:t>Viral infections are </a:t>
            </a:r>
            <a:r>
              <a:rPr lang="en-US" b="1" dirty="0" smtClean="0"/>
              <a:t>NOT</a:t>
            </a:r>
            <a:r>
              <a:rPr lang="en-US" dirty="0" smtClean="0"/>
              <a:t> treated with an antibiotic … the infection will </a:t>
            </a:r>
            <a:r>
              <a:rPr lang="en-US" b="1" dirty="0" smtClean="0"/>
              <a:t>NOT</a:t>
            </a:r>
            <a:r>
              <a:rPr lang="en-US" dirty="0" smtClean="0"/>
              <a:t> improve!   For the cold/flu, usually only symptoms are treated, and most often with over-the-counter (OTC) medications.</a:t>
            </a:r>
          </a:p>
          <a:p>
            <a:pPr>
              <a:buNone/>
            </a:pPr>
            <a:endParaRPr lang="en-US" sz="1100"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ctr"/>
            <a:r>
              <a:rPr lang="en-US" dirty="0" smtClean="0"/>
              <a:t>The Common Cold &amp; Flu</a:t>
            </a:r>
            <a:endParaRPr lang="en-US" dirty="0"/>
          </a:p>
        </p:txBody>
      </p:sp>
      <p:sp>
        <p:nvSpPr>
          <p:cNvPr id="3" name="Content Placeholder 2"/>
          <p:cNvSpPr>
            <a:spLocks noGrp="1"/>
          </p:cNvSpPr>
          <p:nvPr>
            <p:ph sz="quarter" idx="1"/>
          </p:nvPr>
        </p:nvSpPr>
        <p:spPr>
          <a:xfrm>
            <a:off x="381000" y="1219200"/>
            <a:ext cx="8610600" cy="5638800"/>
          </a:xfrm>
        </p:spPr>
        <p:txBody>
          <a:bodyPr>
            <a:normAutofit/>
          </a:bodyPr>
          <a:lstStyle/>
          <a:p>
            <a:r>
              <a:rPr lang="en-US" dirty="0" smtClean="0"/>
              <a:t>A </a:t>
            </a:r>
            <a:r>
              <a:rPr lang="en-US" b="1" u="sng" dirty="0" smtClean="0"/>
              <a:t>Cold</a:t>
            </a:r>
            <a:r>
              <a:rPr lang="en-US" dirty="0" smtClean="0"/>
              <a:t> is a </a:t>
            </a:r>
            <a:r>
              <a:rPr lang="en-US" b="1" u="sng" dirty="0" smtClean="0"/>
              <a:t>viral</a:t>
            </a:r>
            <a:r>
              <a:rPr lang="en-US" dirty="0" smtClean="0"/>
              <a:t> upper respiratory infection.</a:t>
            </a:r>
          </a:p>
          <a:p>
            <a:pPr lvl="1"/>
            <a:r>
              <a:rPr lang="en-US" dirty="0" smtClean="0"/>
              <a:t>If you have a cold, you will likely have a combination of the following symptoms:</a:t>
            </a:r>
          </a:p>
          <a:p>
            <a:endParaRPr lang="en-US" dirty="0" smtClean="0"/>
          </a:p>
          <a:p>
            <a:endParaRPr lang="en-US" dirty="0" smtClean="0"/>
          </a:p>
          <a:p>
            <a:pPr>
              <a:buNone/>
            </a:pPr>
            <a:endParaRPr lang="en-US" dirty="0" smtClean="0"/>
          </a:p>
          <a:p>
            <a:r>
              <a:rPr lang="en-US" dirty="0" smtClean="0"/>
              <a:t>The </a:t>
            </a:r>
            <a:r>
              <a:rPr lang="en-US" b="1" u="sng" dirty="0" smtClean="0"/>
              <a:t>Flu</a:t>
            </a:r>
            <a:r>
              <a:rPr lang="en-US" dirty="0" smtClean="0"/>
              <a:t> is also a </a:t>
            </a:r>
            <a:r>
              <a:rPr lang="en-US" b="1" u="sng" dirty="0" smtClean="0"/>
              <a:t>viral</a:t>
            </a:r>
            <a:r>
              <a:rPr lang="en-US" dirty="0" smtClean="0"/>
              <a:t> infection.</a:t>
            </a:r>
          </a:p>
          <a:p>
            <a:pPr lvl="1"/>
            <a:r>
              <a:rPr lang="en-US" dirty="0" smtClean="0"/>
              <a:t>You may have some of the same types of symptoms as you would a cold</a:t>
            </a:r>
          </a:p>
          <a:p>
            <a:pPr marL="547688" lvl="1"/>
            <a:r>
              <a:rPr lang="en-US" dirty="0" smtClean="0"/>
              <a:t>With the flu though, you will likely experience a higher fever (greater than 100.5 °F), headache, and muscle aches and pain, especially the lower back and eye muscles, more so than if you have a cold.</a:t>
            </a:r>
          </a:p>
          <a:p>
            <a:pPr lvl="1"/>
            <a:endParaRPr lang="en-US" dirty="0" smtClean="0"/>
          </a:p>
        </p:txBody>
      </p:sp>
      <p:graphicFrame>
        <p:nvGraphicFramePr>
          <p:cNvPr id="4" name="Table 3"/>
          <p:cNvGraphicFramePr>
            <a:graphicFrameLocks noGrp="1"/>
          </p:cNvGraphicFramePr>
          <p:nvPr/>
        </p:nvGraphicFramePr>
        <p:xfrm>
          <a:off x="1143000" y="2362200"/>
          <a:ext cx="6096000" cy="1463040"/>
        </p:xfrm>
        <a:graphic>
          <a:graphicData uri="http://schemas.openxmlformats.org/drawingml/2006/table">
            <a:tbl>
              <a:tblPr firstRow="1" bandRow="1">
                <a:tableStyleId>{5C22544A-7EE6-4342-B048-85BDC9FD1C3A}</a:tableStyleId>
              </a:tblPr>
              <a:tblGrid>
                <a:gridCol w="3048000"/>
                <a:gridCol w="3048000"/>
              </a:tblGrid>
              <a:tr h="1447800">
                <a:tc>
                  <a:txBody>
                    <a:bodyPr/>
                    <a:lstStyle/>
                    <a:p>
                      <a:pPr lvl="1"/>
                      <a:r>
                        <a:rPr lang="en-US" dirty="0" smtClean="0">
                          <a:solidFill>
                            <a:schemeClr val="tx1"/>
                          </a:solidFill>
                        </a:rPr>
                        <a:t>Sore throat</a:t>
                      </a:r>
                    </a:p>
                    <a:p>
                      <a:pPr lvl="1"/>
                      <a:r>
                        <a:rPr lang="en-US" dirty="0" smtClean="0">
                          <a:solidFill>
                            <a:schemeClr val="tx1"/>
                          </a:solidFill>
                        </a:rPr>
                        <a:t>Runny nose</a:t>
                      </a:r>
                    </a:p>
                    <a:p>
                      <a:pPr lvl="1"/>
                      <a:r>
                        <a:rPr lang="en-US" dirty="0" smtClean="0">
                          <a:solidFill>
                            <a:schemeClr val="tx1"/>
                          </a:solidFill>
                        </a:rPr>
                        <a:t>Stuffy/congested nose </a:t>
                      </a:r>
                    </a:p>
                    <a:p>
                      <a:pPr lvl="1"/>
                      <a:r>
                        <a:rPr lang="en-US" dirty="0" smtClean="0">
                          <a:solidFill>
                            <a:schemeClr val="tx1"/>
                          </a:solidFill>
                        </a:rPr>
                        <a:t>Stuffy/congested ears</a:t>
                      </a:r>
                    </a:p>
                    <a:p>
                      <a:pPr lvl="1"/>
                      <a:r>
                        <a:rPr lang="en-US" dirty="0" smtClean="0">
                          <a:solidFill>
                            <a:schemeClr val="tx1"/>
                          </a:solidFill>
                        </a:rPr>
                        <a:t>Hoarseness</a:t>
                      </a:r>
                    </a:p>
                  </a:txBody>
                  <a:tcPr>
                    <a:noFill/>
                  </a:tcPr>
                </a:tc>
                <a:tc>
                  <a:txBody>
                    <a:bodyPr/>
                    <a:lstStyle/>
                    <a:p>
                      <a:pPr lvl="1"/>
                      <a:r>
                        <a:rPr lang="en-US" dirty="0" smtClean="0">
                          <a:solidFill>
                            <a:schemeClr val="tx1"/>
                          </a:solidFill>
                        </a:rPr>
                        <a:t>Cough</a:t>
                      </a:r>
                    </a:p>
                    <a:p>
                      <a:pPr lvl="1"/>
                      <a:r>
                        <a:rPr lang="en-US" dirty="0" smtClean="0">
                          <a:solidFill>
                            <a:schemeClr val="tx1"/>
                          </a:solidFill>
                        </a:rPr>
                        <a:t>Swollen glands</a:t>
                      </a:r>
                    </a:p>
                    <a:p>
                      <a:pPr lvl="1"/>
                      <a:r>
                        <a:rPr lang="en-US" dirty="0" smtClean="0">
                          <a:solidFill>
                            <a:schemeClr val="tx1"/>
                          </a:solidFill>
                        </a:rPr>
                        <a:t>Fever (usually low grade, less than 101°F)</a:t>
                      </a:r>
                    </a:p>
                    <a:p>
                      <a:r>
                        <a:rPr lang="en-US" dirty="0" smtClean="0"/>
                        <a:t>e</a:t>
                      </a:r>
                      <a:endParaRPr lang="en-US" dirty="0"/>
                    </a:p>
                  </a:txBody>
                  <a:tcPr>
                    <a:noFill/>
                  </a:tcPr>
                </a:tc>
              </a:tr>
            </a:tbl>
          </a:graphicData>
        </a:graphic>
      </p:graphicFrame>
      <p:pic>
        <p:nvPicPr>
          <p:cNvPr id="48130" name="Picture 2" descr="http://t3.gstatic.com/images?q=tbn:ANd9GcSXh8rJcHH8BHGOMctkrVkmnqs7zw_vQQvU2d0ywH890KNxNbBNYIbfsA">
            <a:hlinkClick r:id="rId2"/>
          </p:cNvPr>
          <p:cNvPicPr>
            <a:picLocks noChangeAspect="1" noChangeArrowheads="1"/>
          </p:cNvPicPr>
          <p:nvPr/>
        </p:nvPicPr>
        <p:blipFill>
          <a:blip r:embed="rId3" cstate="print"/>
          <a:srcRect/>
          <a:stretch>
            <a:fillRect/>
          </a:stretch>
        </p:blipFill>
        <p:spPr bwMode="auto">
          <a:xfrm>
            <a:off x="7315200" y="2971800"/>
            <a:ext cx="1304013" cy="1219200"/>
          </a:xfrm>
          <a:prstGeom prst="rect">
            <a:avLst/>
          </a:prstGeom>
          <a:noFill/>
        </p:spPr>
      </p:pic>
      <p:sp>
        <p:nvSpPr>
          <p:cNvPr id="6" name="Slide Number Placeholder 5"/>
          <p:cNvSpPr>
            <a:spLocks noGrp="1"/>
          </p:cNvSpPr>
          <p:nvPr>
            <p:ph type="sldNum" sz="quarter" idx="12"/>
          </p:nvPr>
        </p:nvSpPr>
        <p:spPr/>
        <p:txBody>
          <a:bodyPr/>
          <a:lstStyle/>
          <a:p>
            <a:fld id="{05A25FBD-DF7A-458C-9933-B9C5AB6F8A3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884238"/>
          </a:xfrm>
        </p:spPr>
        <p:txBody>
          <a:bodyPr/>
          <a:lstStyle/>
          <a:p>
            <a:pPr algn="ctr"/>
            <a:r>
              <a:rPr lang="en-US" dirty="0" smtClean="0"/>
              <a:t>The Flu</a:t>
            </a:r>
            <a:endParaRPr lang="en-US" dirty="0"/>
          </a:p>
        </p:txBody>
      </p:sp>
      <p:sp>
        <p:nvSpPr>
          <p:cNvPr id="3" name="Content Placeholder 2"/>
          <p:cNvSpPr>
            <a:spLocks noGrp="1"/>
          </p:cNvSpPr>
          <p:nvPr>
            <p:ph sz="quarter" idx="1"/>
          </p:nvPr>
        </p:nvSpPr>
        <p:spPr>
          <a:xfrm>
            <a:off x="609600" y="1219200"/>
            <a:ext cx="8153400" cy="5410200"/>
          </a:xfrm>
        </p:spPr>
        <p:txBody>
          <a:bodyPr>
            <a:normAutofit fontScale="92500" lnSpcReduction="10000"/>
          </a:bodyPr>
          <a:lstStyle/>
          <a:p>
            <a:r>
              <a:rPr lang="en-US" dirty="0" smtClean="0"/>
              <a:t>Only in certain circumstances does the flu need to be treated with an antiviral medication.  </a:t>
            </a:r>
          </a:p>
          <a:p>
            <a:r>
              <a:rPr lang="en-US" dirty="0" smtClean="0"/>
              <a:t>If you meet any of the below criteria, please contact your provider:</a:t>
            </a:r>
          </a:p>
          <a:p>
            <a:pPr lvl="1"/>
            <a:r>
              <a:rPr lang="en-US" dirty="0" smtClean="0"/>
              <a:t>Severe, complicated or progressive illness(</a:t>
            </a:r>
            <a:r>
              <a:rPr lang="en-US" dirty="0" err="1" smtClean="0"/>
              <a:t>es</a:t>
            </a:r>
            <a:r>
              <a:rPr lang="en-US" dirty="0" smtClean="0"/>
              <a:t>)</a:t>
            </a:r>
          </a:p>
          <a:p>
            <a:pPr lvl="1"/>
            <a:r>
              <a:rPr lang="en-US" dirty="0" smtClean="0"/>
              <a:t>Higher risk for flu complications:</a:t>
            </a:r>
          </a:p>
          <a:p>
            <a:pPr lvl="2"/>
            <a:r>
              <a:rPr lang="en-US" dirty="0" smtClean="0"/>
              <a:t>Children less than 5 years of age</a:t>
            </a:r>
          </a:p>
          <a:p>
            <a:pPr lvl="2"/>
            <a:r>
              <a:rPr lang="en-US" dirty="0" smtClean="0"/>
              <a:t>Adults 65 years of age or older</a:t>
            </a:r>
          </a:p>
          <a:p>
            <a:pPr lvl="2"/>
            <a:r>
              <a:rPr lang="en-US" dirty="0" smtClean="0"/>
              <a:t>Chronic medical conditions</a:t>
            </a:r>
          </a:p>
          <a:p>
            <a:pPr lvl="2"/>
            <a:r>
              <a:rPr lang="en-US" dirty="0" smtClean="0"/>
              <a:t>Pregnant or postpartum women (2 weeks or less after delivery)</a:t>
            </a:r>
          </a:p>
          <a:p>
            <a:pPr lvl="2"/>
            <a:r>
              <a:rPr lang="en-US" dirty="0" smtClean="0"/>
              <a:t>Persons less than 19 years of age on long-term aspirin therapy</a:t>
            </a:r>
          </a:p>
          <a:p>
            <a:pPr lvl="2"/>
            <a:r>
              <a:rPr lang="en-US" dirty="0" smtClean="0"/>
              <a:t>American Indians and Alaskan Natives</a:t>
            </a:r>
          </a:p>
          <a:p>
            <a:pPr lvl="2"/>
            <a:r>
              <a:rPr lang="en-US" dirty="0" smtClean="0"/>
              <a:t>Morbidly obese (BMI 40 or greater)</a:t>
            </a:r>
          </a:p>
          <a:p>
            <a:pPr lvl="1"/>
            <a:r>
              <a:rPr lang="en-US" dirty="0" smtClean="0"/>
              <a:t>Close contact (i.e., family member) of those groups listed above</a:t>
            </a:r>
          </a:p>
          <a:p>
            <a:r>
              <a:rPr lang="en-US" dirty="0" smtClean="0"/>
              <a:t>If you are a normal healthy individual, you only need to treat your symptoms while your body capably fights off the infection.</a:t>
            </a:r>
          </a:p>
        </p:txBody>
      </p:sp>
      <p:sp>
        <p:nvSpPr>
          <p:cNvPr id="4" name="Slide Number Placeholder 3"/>
          <p:cNvSpPr>
            <a:spLocks noGrp="1"/>
          </p:cNvSpPr>
          <p:nvPr>
            <p:ph type="sldNum" sz="quarter" idx="12"/>
          </p:nvPr>
        </p:nvSpPr>
        <p:spPr/>
        <p:txBody>
          <a:bodyPr/>
          <a:lstStyle/>
          <a:p>
            <a:fld id="{05A25FBD-DF7A-458C-9933-B9C5AB6F8A3A}"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Cold and Flu Treatment</a:t>
            </a:r>
            <a:endParaRPr lang="en-US" dirty="0"/>
          </a:p>
        </p:txBody>
      </p:sp>
      <p:sp>
        <p:nvSpPr>
          <p:cNvPr id="3" name="Content Placeholder 2"/>
          <p:cNvSpPr>
            <a:spLocks noGrp="1"/>
          </p:cNvSpPr>
          <p:nvPr>
            <p:ph sz="quarter" idx="1"/>
          </p:nvPr>
        </p:nvSpPr>
        <p:spPr/>
        <p:txBody>
          <a:bodyPr>
            <a:normAutofit/>
          </a:bodyPr>
          <a:lstStyle/>
          <a:p>
            <a:r>
              <a:rPr lang="en-US" dirty="0" smtClean="0"/>
              <a:t>Drink lots of fluids</a:t>
            </a:r>
          </a:p>
          <a:p>
            <a:r>
              <a:rPr lang="en-US" dirty="0" smtClean="0"/>
              <a:t>Get plenty of rest</a:t>
            </a:r>
          </a:p>
          <a:p>
            <a:r>
              <a:rPr lang="en-US" dirty="0" smtClean="0"/>
              <a:t>Blow your nose (makes you feel better! </a:t>
            </a:r>
            <a:r>
              <a:rPr lang="en-US" dirty="0"/>
              <a:t>a</a:t>
            </a:r>
            <a:r>
              <a:rPr lang="en-US" dirty="0" smtClean="0"/>
              <a:t>nd moves mucus, virus particles, and other allergens outside of the body)</a:t>
            </a:r>
          </a:p>
          <a:p>
            <a:r>
              <a:rPr lang="en-US" dirty="0" smtClean="0"/>
              <a:t>Wash your hands often</a:t>
            </a:r>
            <a:endParaRPr lang="en-US" dirty="0"/>
          </a:p>
        </p:txBody>
      </p:sp>
      <p:pic>
        <p:nvPicPr>
          <p:cNvPr id="41986" name="Picture 2" descr="http://t2.gstatic.com/images?q=tbn:ANd9GcQHrvku551pfV1801vDxHlgBCSBqgEL34LbdCLQdCQs23Ua9bBnNk-lsFJNcA">
            <a:hlinkClick r:id="rId2"/>
          </p:cNvPr>
          <p:cNvPicPr>
            <a:picLocks noChangeAspect="1" noChangeArrowheads="1"/>
          </p:cNvPicPr>
          <p:nvPr/>
        </p:nvPicPr>
        <p:blipFill>
          <a:blip r:embed="rId3" cstate="print"/>
          <a:srcRect/>
          <a:stretch>
            <a:fillRect/>
          </a:stretch>
        </p:blipFill>
        <p:spPr bwMode="auto">
          <a:xfrm>
            <a:off x="6781800" y="304800"/>
            <a:ext cx="1428750" cy="1219201"/>
          </a:xfrm>
          <a:prstGeom prst="rect">
            <a:avLst/>
          </a:prstGeom>
          <a:noFill/>
        </p:spPr>
      </p:pic>
      <p:pic>
        <p:nvPicPr>
          <p:cNvPr id="41988" name="Picture 4" descr="http://t3.gstatic.com/images?q=tbn:ANd9GcQlXycywQtvP3A8WwoWcckqplqjWiax3IinibVsSeir9hc0QRbvg10gH_M">
            <a:hlinkClick r:id="rId4"/>
          </p:cNvPr>
          <p:cNvPicPr>
            <a:picLocks noChangeAspect="1" noChangeArrowheads="1"/>
          </p:cNvPicPr>
          <p:nvPr/>
        </p:nvPicPr>
        <p:blipFill>
          <a:blip r:embed="rId5" cstate="print"/>
          <a:srcRect/>
          <a:stretch>
            <a:fillRect/>
          </a:stretch>
        </p:blipFill>
        <p:spPr bwMode="auto">
          <a:xfrm>
            <a:off x="533400" y="5410200"/>
            <a:ext cx="1221512" cy="1133476"/>
          </a:xfrm>
          <a:prstGeom prst="rect">
            <a:avLst/>
          </a:prstGeom>
          <a:noFill/>
        </p:spPr>
      </p:pic>
      <p:pic>
        <p:nvPicPr>
          <p:cNvPr id="41990" name="Picture 6" descr="http://t3.gstatic.com/images?q=tbn:ANd9GcQfqZ71Dd2UvGzB-MwEiYuWaAmCgRaCO2Myj1yWO6Qr38gxA3Ix8nl9fUo">
            <a:hlinkClick r:id="rId6"/>
          </p:cNvPr>
          <p:cNvPicPr>
            <a:picLocks noChangeAspect="1" noChangeArrowheads="1"/>
          </p:cNvPicPr>
          <p:nvPr/>
        </p:nvPicPr>
        <p:blipFill>
          <a:blip r:embed="rId7" cstate="print"/>
          <a:srcRect/>
          <a:stretch>
            <a:fillRect/>
          </a:stretch>
        </p:blipFill>
        <p:spPr bwMode="auto">
          <a:xfrm>
            <a:off x="7620000" y="5334000"/>
            <a:ext cx="1009650" cy="1285876"/>
          </a:xfrm>
          <a:prstGeom prst="rect">
            <a:avLst/>
          </a:prstGeom>
          <a:noFill/>
        </p:spPr>
      </p:pic>
      <p:sp>
        <p:nvSpPr>
          <p:cNvPr id="7" name="Slide Number Placeholder 6"/>
          <p:cNvSpPr>
            <a:spLocks noGrp="1"/>
          </p:cNvSpPr>
          <p:nvPr>
            <p:ph type="sldNum" sz="quarter" idx="12"/>
          </p:nvPr>
        </p:nvSpPr>
        <p:spPr/>
        <p:txBody>
          <a:bodyPr/>
          <a:lstStyle/>
          <a:p>
            <a:fld id="{05A25FBD-DF7A-458C-9933-B9C5AB6F8A3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Cold/Flu OTC Medicine Treatments</a:t>
            </a:r>
            <a:endParaRPr lang="en-US" dirty="0"/>
          </a:p>
        </p:txBody>
      </p:sp>
      <p:sp>
        <p:nvSpPr>
          <p:cNvPr id="3" name="Content Placeholder 2"/>
          <p:cNvSpPr>
            <a:spLocks noGrp="1"/>
          </p:cNvSpPr>
          <p:nvPr>
            <p:ph sz="quarter" idx="1"/>
          </p:nvPr>
        </p:nvSpPr>
        <p:spPr>
          <a:xfrm>
            <a:off x="457200" y="1600200"/>
            <a:ext cx="8229600" cy="4953000"/>
          </a:xfrm>
        </p:spPr>
        <p:txBody>
          <a:bodyPr>
            <a:normAutofit/>
          </a:bodyPr>
          <a:lstStyle/>
          <a:p>
            <a:r>
              <a:rPr lang="en-US" dirty="0" smtClean="0"/>
              <a:t>The drugs that are recommended for you to take depend on the symptoms that you are experiencing.</a:t>
            </a:r>
          </a:p>
          <a:p>
            <a:r>
              <a:rPr lang="en-US" dirty="0" smtClean="0"/>
              <a:t>It is very important to read the labels on any OTC medications you get either at the store or even at our pharmacy.</a:t>
            </a:r>
          </a:p>
          <a:p>
            <a:r>
              <a:rPr lang="en-US" dirty="0" smtClean="0"/>
              <a:t>Many OTC medications have multiple ingredients, some of which may be in other medications you are taking or may not even treat the symptoms you are having (which then increases your risk of drug reactions with no benefit).</a:t>
            </a:r>
            <a:endParaRPr lang="en-US"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96368"/>
            <a:ext cx="7772400" cy="731838"/>
          </a:xfrm>
        </p:spPr>
        <p:txBody>
          <a:bodyPr>
            <a:normAutofit fontScale="90000"/>
          </a:bodyPr>
          <a:lstStyle/>
          <a:p>
            <a:pPr algn="ctr"/>
            <a:r>
              <a:rPr lang="en-US" dirty="0" smtClean="0"/>
              <a:t>OTC Drug Label Example</a:t>
            </a:r>
            <a:endParaRPr lang="en-US" dirty="0"/>
          </a:p>
        </p:txBody>
      </p:sp>
      <p:pic>
        <p:nvPicPr>
          <p:cNvPr id="4" name="Content Placeholder 3" descr="otc drug label ex 2.jpg"/>
          <p:cNvPicPr>
            <a:picLocks noGrp="1" noChangeAspect="1"/>
          </p:cNvPicPr>
          <p:nvPr>
            <p:ph sz="quarter" idx="1"/>
          </p:nvPr>
        </p:nvPicPr>
        <p:blipFill>
          <a:blip r:embed="rId2" cstate="print"/>
          <a:stretch>
            <a:fillRect/>
          </a:stretch>
        </p:blipFill>
        <p:spPr>
          <a:xfrm>
            <a:off x="2057400" y="1011119"/>
            <a:ext cx="5257800" cy="5576455"/>
          </a:xfrm>
        </p:spPr>
      </p:pic>
      <p:sp>
        <p:nvSpPr>
          <p:cNvPr id="5" name="Slide Number Placeholder 4"/>
          <p:cNvSpPr>
            <a:spLocks noGrp="1"/>
          </p:cNvSpPr>
          <p:nvPr>
            <p:ph type="sldNum" sz="quarter" idx="12"/>
          </p:nvPr>
        </p:nvSpPr>
        <p:spPr/>
        <p:txBody>
          <a:bodyPr/>
          <a:lstStyle/>
          <a:p>
            <a:fld id="{05A25FBD-DF7A-458C-9933-B9C5AB6F8A3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Types of OTC Cold/Flu Medications </a:t>
            </a:r>
            <a:endParaRPr lang="en-US" dirty="0"/>
          </a:p>
        </p:txBody>
      </p:sp>
      <p:sp>
        <p:nvSpPr>
          <p:cNvPr id="3" name="Content Placeholder 2"/>
          <p:cNvSpPr>
            <a:spLocks noGrp="1"/>
          </p:cNvSpPr>
          <p:nvPr>
            <p:ph sz="quarter" idx="1"/>
          </p:nvPr>
        </p:nvSpPr>
        <p:spPr>
          <a:xfrm>
            <a:off x="457200" y="1600200"/>
            <a:ext cx="8382000" cy="4876800"/>
          </a:xfrm>
        </p:spPr>
        <p:txBody>
          <a:bodyPr>
            <a:normAutofit fontScale="77500" lnSpcReduction="20000"/>
          </a:bodyPr>
          <a:lstStyle/>
          <a:p>
            <a:r>
              <a:rPr lang="en-US" dirty="0" smtClean="0"/>
              <a:t>The following are types of OTC medications used to treat different symptoms of a cold or flu:</a:t>
            </a:r>
          </a:p>
          <a:p>
            <a:pPr lvl="1"/>
            <a:r>
              <a:rPr lang="en-US" b="1" dirty="0" smtClean="0"/>
              <a:t>Pain/Fever medications: </a:t>
            </a:r>
            <a:r>
              <a:rPr lang="en-US" dirty="0" smtClean="0"/>
              <a:t>help decrease pain (body aches, sore throat, headache) and decrease fever; e.g., </a:t>
            </a:r>
            <a:r>
              <a:rPr lang="en-US" dirty="0" err="1" smtClean="0"/>
              <a:t>acetominophen</a:t>
            </a:r>
            <a:r>
              <a:rPr lang="en-US" dirty="0" smtClean="0"/>
              <a:t> (Tylenol), ibuprofen (Motrin), and naproxen (Aleve).  Do not exceed recommended dosages.</a:t>
            </a:r>
          </a:p>
          <a:p>
            <a:pPr lvl="1"/>
            <a:r>
              <a:rPr lang="en-US" b="1" dirty="0" smtClean="0"/>
              <a:t>Antihistamines: </a:t>
            </a:r>
            <a:r>
              <a:rPr lang="en-US" dirty="0" smtClean="0"/>
              <a:t>help treat runny noses, watery eyes, and sneezing.; e.g. </a:t>
            </a:r>
            <a:r>
              <a:rPr lang="en-US" dirty="0" err="1" smtClean="0"/>
              <a:t>diphenhydramine</a:t>
            </a:r>
            <a:r>
              <a:rPr lang="en-US" dirty="0" smtClean="0"/>
              <a:t> (Benadryl), </a:t>
            </a:r>
            <a:r>
              <a:rPr lang="en-US" dirty="0" err="1" smtClean="0"/>
              <a:t>chlorpheniramine</a:t>
            </a:r>
            <a:r>
              <a:rPr lang="en-US" dirty="0" smtClean="0"/>
              <a:t>, </a:t>
            </a:r>
            <a:r>
              <a:rPr lang="en-US" dirty="0" err="1" smtClean="0"/>
              <a:t>loratadine</a:t>
            </a:r>
            <a:r>
              <a:rPr lang="en-US" dirty="0" smtClean="0"/>
              <a:t> (Claritin), </a:t>
            </a:r>
            <a:r>
              <a:rPr lang="en-US" dirty="0" err="1" smtClean="0"/>
              <a:t>certirizine</a:t>
            </a:r>
            <a:r>
              <a:rPr lang="en-US" dirty="0" smtClean="0"/>
              <a:t> (</a:t>
            </a:r>
            <a:r>
              <a:rPr lang="en-US" dirty="0" err="1" smtClean="0"/>
              <a:t>Zyrtec</a:t>
            </a:r>
            <a:r>
              <a:rPr lang="en-US" dirty="0" smtClean="0"/>
              <a:t>), and </a:t>
            </a:r>
            <a:r>
              <a:rPr lang="en-US" dirty="0" err="1" smtClean="0"/>
              <a:t>fexofenadine</a:t>
            </a:r>
            <a:r>
              <a:rPr lang="en-US" dirty="0" smtClean="0"/>
              <a:t> (Allegra).  Some may cause drowsiness.</a:t>
            </a:r>
          </a:p>
          <a:p>
            <a:pPr lvl="1"/>
            <a:r>
              <a:rPr lang="en-US" b="1" dirty="0" smtClean="0"/>
              <a:t>Decongestants:</a:t>
            </a:r>
            <a:r>
              <a:rPr lang="en-US" dirty="0" smtClean="0"/>
              <a:t> help relieve nasal congestion (stuffy nose); e.g., pseudoephedrine (Sudafed) and </a:t>
            </a:r>
            <a:r>
              <a:rPr lang="en-US" dirty="0" err="1" smtClean="0"/>
              <a:t>phenylephrine</a:t>
            </a:r>
            <a:r>
              <a:rPr lang="en-US" dirty="0" smtClean="0"/>
              <a:t> (Sudafed PE).</a:t>
            </a:r>
          </a:p>
          <a:p>
            <a:pPr lvl="1"/>
            <a:r>
              <a:rPr lang="en-US" b="1" dirty="0" smtClean="0"/>
              <a:t>Nasal Sprays:</a:t>
            </a:r>
            <a:r>
              <a:rPr lang="en-US" dirty="0" smtClean="0"/>
              <a:t> help with nasal congestion; e.g., saline nasal spray, </a:t>
            </a:r>
            <a:r>
              <a:rPr lang="en-US" dirty="0" err="1" smtClean="0"/>
              <a:t>oxymetazoline</a:t>
            </a:r>
            <a:r>
              <a:rPr lang="en-US" dirty="0" smtClean="0"/>
              <a:t> (Afrin).  Do not use Afrin for more than 3 consecutive days. </a:t>
            </a:r>
          </a:p>
          <a:p>
            <a:pPr lvl="1"/>
            <a:r>
              <a:rPr lang="en-US" b="1" dirty="0" smtClean="0"/>
              <a:t>Expectorants: </a:t>
            </a:r>
            <a:r>
              <a:rPr lang="en-US" dirty="0" smtClean="0"/>
              <a:t>help to loosen phlegm to make coughs productive and relieve chest congestion; e.g., </a:t>
            </a:r>
            <a:r>
              <a:rPr lang="en-US" dirty="0" err="1" smtClean="0"/>
              <a:t>guaifenesin</a:t>
            </a:r>
            <a:r>
              <a:rPr lang="en-US" dirty="0" smtClean="0"/>
              <a:t> (</a:t>
            </a:r>
            <a:r>
              <a:rPr lang="en-US" dirty="0" err="1" smtClean="0"/>
              <a:t>Mucinex</a:t>
            </a:r>
            <a:r>
              <a:rPr lang="en-US" dirty="0" smtClean="0"/>
              <a:t> or Robitussin).  Drink plenty of water.</a:t>
            </a:r>
          </a:p>
          <a:p>
            <a:pPr lvl="1"/>
            <a:r>
              <a:rPr lang="en-US" b="1" dirty="0" smtClean="0"/>
              <a:t>Cough Suppressants: </a:t>
            </a:r>
            <a:r>
              <a:rPr lang="en-US" dirty="0" smtClean="0"/>
              <a:t>help to suppress (stop) dry, hacking coughs that prevent sleep, work or are too bothersome; e.g., </a:t>
            </a:r>
            <a:r>
              <a:rPr lang="en-US" dirty="0" err="1" smtClean="0"/>
              <a:t>dextromethorphan</a:t>
            </a:r>
            <a:r>
              <a:rPr lang="en-US" dirty="0" smtClean="0"/>
              <a:t> (</a:t>
            </a:r>
            <a:r>
              <a:rPr lang="en-US" dirty="0" err="1" smtClean="0"/>
              <a:t>Delsym</a:t>
            </a:r>
            <a:r>
              <a:rPr lang="en-US" dirty="0" smtClean="0"/>
              <a:t>), </a:t>
            </a:r>
            <a:r>
              <a:rPr lang="en-US" dirty="0" err="1" smtClean="0"/>
              <a:t>dextromethorphan</a:t>
            </a:r>
            <a:r>
              <a:rPr lang="en-US" dirty="0" smtClean="0"/>
              <a:t>/</a:t>
            </a:r>
            <a:r>
              <a:rPr lang="en-US" dirty="0" err="1" smtClean="0"/>
              <a:t>guaifenesin</a:t>
            </a:r>
            <a:r>
              <a:rPr lang="en-US" dirty="0" smtClean="0"/>
              <a:t> (Robitussin DM).</a:t>
            </a:r>
          </a:p>
          <a:p>
            <a:pPr lvl="1"/>
            <a:r>
              <a:rPr lang="en-US" b="1" dirty="0" smtClean="0"/>
              <a:t>Local Anesthetics: </a:t>
            </a:r>
            <a:r>
              <a:rPr lang="en-US" dirty="0" smtClean="0"/>
              <a:t>help to numb an area of the body that hurts (i.e. a sore throat); e.g., phenol (</a:t>
            </a:r>
            <a:r>
              <a:rPr lang="en-US" dirty="0" err="1" smtClean="0"/>
              <a:t>Chloroseptic</a:t>
            </a:r>
            <a:r>
              <a:rPr lang="en-US" dirty="0" smtClean="0"/>
              <a:t> Spray), menthol (</a:t>
            </a:r>
            <a:r>
              <a:rPr lang="en-US" dirty="0" err="1" smtClean="0"/>
              <a:t>N’Ice</a:t>
            </a:r>
            <a:r>
              <a:rPr lang="en-US" dirty="0" smtClean="0"/>
              <a:t> Lozenges).</a:t>
            </a:r>
          </a:p>
          <a:p>
            <a:pPr lvl="1"/>
            <a:endParaRPr lang="en-US"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ld and Flu CBT">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Cold and Flu CBT</Template>
  <TotalTime>2</TotalTime>
  <Words>1454</Words>
  <Application>Microsoft Office PowerPoint</Application>
  <PresentationFormat>On-screen Show (4:3)</PresentationFormat>
  <Paragraphs>156</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Cold and Flu CBT</vt:lpstr>
      <vt:lpstr>Cold and Flu Self Care Computer-Based Training</vt:lpstr>
      <vt:lpstr>If any of the below are true, STOP this training and call 784-APPT (2778) to make an appointment to see a provider. Note:  You do NOT need to be seen by a provider to be put on Quarters. You can be  placed on limited quarters, by your supervisor.</vt:lpstr>
      <vt:lpstr>Bacterial versus Viral Infections</vt:lpstr>
      <vt:lpstr>The Common Cold &amp; Flu</vt:lpstr>
      <vt:lpstr>The Flu</vt:lpstr>
      <vt:lpstr>Cold and Flu Treatment</vt:lpstr>
      <vt:lpstr>Cold/Flu OTC Medicine Treatments</vt:lpstr>
      <vt:lpstr>OTC Drug Label Example</vt:lpstr>
      <vt:lpstr>Types of OTC Cold/Flu Medications </vt:lpstr>
      <vt:lpstr>Last Words of Advice </vt:lpstr>
      <vt:lpstr>Cold and Flu Self Care Quiz</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Congratulations!</vt:lpstr>
      <vt:lpstr>Certificate of Completion</vt:lpstr>
      <vt:lpstr>References</vt:lpstr>
    </vt:vector>
  </TitlesOfParts>
  <Company>U.S Air Force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Cold and Flu Self Care Computer-Based Training</dc:title>
  <dc:creator>NEILL, MISTI N Capt USAF AFSOC 27 SOMDSS/SGST</dc:creator>
  <cp:lastModifiedBy>MERCER, ALEXXIS R SSgt USAF AFSOC 27 SOW PA/PA</cp:lastModifiedBy>
  <cp:revision>1</cp:revision>
  <dcterms:created xsi:type="dcterms:W3CDTF">2015-01-26T21:39:42Z</dcterms:created>
  <dcterms:modified xsi:type="dcterms:W3CDTF">2015-01-26T22:36:14Z</dcterms:modified>
</cp:coreProperties>
</file>